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3" r:id="rId3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1gI1GPcVHq85gD9ILyf83+Nh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-65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8670547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f8670547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867054744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867054744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86705474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f86705474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867054744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f867054744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867054744_3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f867054744_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8670547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f8670547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86705474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f86705474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867054744_3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f867054744_3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867054744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f867054744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86705474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2f86705474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867054744_3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f867054744_3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867054744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2f867054744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867054744_3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2f867054744_3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867054744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2f867054744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867054744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2f867054744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f867054744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2f867054744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f867054744_3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2f867054744_3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867054744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f867054744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f867054744_1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2f867054744_1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f867054744_1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2f867054744_1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f867054744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f867054744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86705474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f86705474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f867054744_3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2f867054744_3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f867054744_3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2f867054744_3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f867054744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2f86705474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8670547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f8670547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8670547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f8670547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867054744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f867054744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867054744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f867054744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636167" y="545525"/>
            <a:ext cx="17015766" cy="9195976"/>
            <a:chOff x="0" y="0"/>
            <a:chExt cx="22687688" cy="12261301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" name="Google Shape;88;p1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89" name="Google Shape;89;p1"/>
          <p:cNvSpPr/>
          <p:nvPr/>
        </p:nvSpPr>
        <p:spPr>
          <a:xfrm>
            <a:off x="8869969" y="-568733"/>
            <a:ext cx="8781914" cy="10310221"/>
          </a:xfrm>
          <a:custGeom>
            <a:avLst/>
            <a:gdLst/>
            <a:ahLst/>
            <a:cxnLst/>
            <a:rect l="l" t="t" r="r" b="b"/>
            <a:pathLst>
              <a:path w="8781914" h="10310221" extrusionOk="0">
                <a:moveTo>
                  <a:pt x="0" y="0"/>
                </a:moveTo>
                <a:lnTo>
                  <a:pt x="8781914" y="0"/>
                </a:lnTo>
                <a:lnTo>
                  <a:pt x="8781914" y="10310221"/>
                </a:lnTo>
                <a:lnTo>
                  <a:pt x="0" y="10310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9" t="-29268" r="-17949" b="-21878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1028700" y="799475"/>
            <a:ext cx="9467700" cy="3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98" dirty="0">
                <a:solidFill>
                  <a:srgbClr val="171D1C"/>
                </a:solidFill>
                <a:latin typeface="Abril Fatface"/>
                <a:ea typeface="Abril Fatface"/>
                <a:cs typeface="Abril Fatface"/>
                <a:sym typeface="Abril Fatface"/>
              </a:rPr>
              <a:t>Scene</a:t>
            </a:r>
            <a:endParaRPr sz="12698">
              <a:solidFill>
                <a:srgbClr val="171D1C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98" dirty="0">
                <a:solidFill>
                  <a:srgbClr val="171D1C"/>
                </a:solidFill>
                <a:latin typeface="Abril Fatface"/>
                <a:ea typeface="Abril Fatface"/>
                <a:cs typeface="Abril Fatface"/>
                <a:sym typeface="Abril Fatface"/>
              </a:rPr>
              <a:t>Stealer</a:t>
            </a:r>
            <a:endParaRPr sz="12698">
              <a:solidFill>
                <a:srgbClr val="171D1C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1350" y="708800"/>
            <a:ext cx="4416125" cy="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028700" y="5700481"/>
            <a:ext cx="39825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4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Daracle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2788348" y="9786038"/>
            <a:ext cx="4863579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패션</a:t>
            </a:r>
            <a:r>
              <a:rPr lang="en-US" sz="2400" b="1" dirty="0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포털</a:t>
            </a:r>
            <a:r>
              <a:rPr lang="en-US" sz="2400" b="1" dirty="0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웹서비스</a:t>
            </a:r>
            <a:r>
              <a:rPr lang="en-US" sz="2400" b="1" dirty="0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</a:t>
            </a:r>
            <a:endParaRPr sz="2400" b="1" dirty="0">
              <a:solidFill>
                <a:srgbClr val="DBFEB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EB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g2f867054744_0_83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281" name="Google Shape;281;g2f867054744_0_83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282" name="Google Shape;282;g2f867054744_0_8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171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g2f867054744_0_83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g2f867054744_0_8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285" name="Google Shape;285;g2f867054744_0_83"/>
          <p:cNvSpPr txBox="1"/>
          <p:nvPr/>
        </p:nvSpPr>
        <p:spPr>
          <a:xfrm>
            <a:off x="8394957" y="988848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6" name="Google Shape;286;g2f867054744_0_83"/>
          <p:cNvSpPr txBox="1"/>
          <p:nvPr/>
        </p:nvSpPr>
        <p:spPr>
          <a:xfrm>
            <a:off x="1028700" y="988848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7" name="Google Shape;287;g2f867054744_0_83"/>
          <p:cNvSpPr/>
          <p:nvPr/>
        </p:nvSpPr>
        <p:spPr>
          <a:xfrm>
            <a:off x="7630787" y="0"/>
            <a:ext cx="11430784" cy="9741488"/>
          </a:xfrm>
          <a:custGeom>
            <a:avLst/>
            <a:gdLst/>
            <a:ahLst/>
            <a:cxnLst/>
            <a:rect l="l" t="t" r="r" b="b"/>
            <a:pathLst>
              <a:path w="11430784" h="9741488" extrusionOk="0">
                <a:moveTo>
                  <a:pt x="0" y="0"/>
                </a:moveTo>
                <a:lnTo>
                  <a:pt x="11430785" y="0"/>
                </a:lnTo>
                <a:lnTo>
                  <a:pt x="11430785" y="9741488"/>
                </a:lnTo>
                <a:lnTo>
                  <a:pt x="0" y="9741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0467" t="-9779" r="-19629" b="-15389"/>
            </a:stretch>
          </a:blipFill>
          <a:ln>
            <a:noFill/>
          </a:ln>
        </p:spPr>
      </p:sp>
      <p:sp>
        <p:nvSpPr>
          <p:cNvPr id="288" name="Google Shape;288;g2f867054744_0_83"/>
          <p:cNvSpPr txBox="1"/>
          <p:nvPr/>
        </p:nvSpPr>
        <p:spPr>
          <a:xfrm>
            <a:off x="1260850" y="3604192"/>
            <a:ext cx="148992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수행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			절차 및 방법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867054744_3_105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294" name="Google Shape;294;g2f867054744_3_105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5" name="Google Shape;295;g2f867054744_3_105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g2f867054744_3_105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97" name="Google Shape;297;g2f867054744_3_105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298" name="Google Shape;298;g2f867054744_3_105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299" name="Google Shape;299;g2f867054744_3_105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g2f867054744_3_105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g2f867054744_3_105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304" name="Google Shape;304;g2f867054744_3_105"/>
          <p:cNvSpPr txBox="1"/>
          <p:nvPr/>
        </p:nvSpPr>
        <p:spPr>
          <a:xfrm>
            <a:off x="844850" y="535500"/>
            <a:ext cx="6008100" cy="28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프로젝트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수행 절차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g2f867054744_2_3"/>
          <p:cNvGrpSpPr/>
          <p:nvPr/>
        </p:nvGrpSpPr>
        <p:grpSpPr>
          <a:xfrm>
            <a:off x="636117" y="545525"/>
            <a:ext cx="17015766" cy="9195975"/>
            <a:chOff x="0" y="0"/>
            <a:chExt cx="22687688" cy="12261301"/>
          </a:xfrm>
        </p:grpSpPr>
        <p:grpSp>
          <p:nvGrpSpPr>
            <p:cNvPr id="310" name="Google Shape;310;g2f867054744_2_3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311" name="Google Shape;311;g2f867054744_2_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g2f867054744_2_3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3" name="Google Shape;313;g2f867054744_2_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314" name="Google Shape;314;g2f867054744_2_3"/>
          <p:cNvSpPr txBox="1"/>
          <p:nvPr/>
        </p:nvSpPr>
        <p:spPr>
          <a:xfrm>
            <a:off x="1028700" y="9848561"/>
            <a:ext cx="119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f867054744_2_3"/>
          <p:cNvSpPr/>
          <p:nvPr/>
        </p:nvSpPr>
        <p:spPr>
          <a:xfrm>
            <a:off x="7648973" y="3815508"/>
            <a:ext cx="2859300" cy="2295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f867054744_2_3"/>
          <p:cNvSpPr/>
          <p:nvPr/>
        </p:nvSpPr>
        <p:spPr>
          <a:xfrm>
            <a:off x="10680616" y="3815508"/>
            <a:ext cx="2859300" cy="2295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f867054744_2_3"/>
          <p:cNvSpPr/>
          <p:nvPr/>
        </p:nvSpPr>
        <p:spPr>
          <a:xfrm>
            <a:off x="13712265" y="3815508"/>
            <a:ext cx="2859300" cy="544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f867054744_2_3"/>
          <p:cNvSpPr/>
          <p:nvPr/>
        </p:nvSpPr>
        <p:spPr>
          <a:xfrm>
            <a:off x="7648973" y="6962705"/>
            <a:ext cx="2859300" cy="2295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f867054744_2_3"/>
          <p:cNvSpPr/>
          <p:nvPr/>
        </p:nvSpPr>
        <p:spPr>
          <a:xfrm>
            <a:off x="10680616" y="6962705"/>
            <a:ext cx="2859300" cy="2295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f867054744_2_3"/>
          <p:cNvSpPr/>
          <p:nvPr/>
        </p:nvSpPr>
        <p:spPr>
          <a:xfrm>
            <a:off x="4726451" y="3815508"/>
            <a:ext cx="2705700" cy="544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f867054744_2_3"/>
          <p:cNvSpPr txBox="1"/>
          <p:nvPr/>
        </p:nvSpPr>
        <p:spPr>
          <a:xfrm>
            <a:off x="8216101" y="3247268"/>
            <a:ext cx="1663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Language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22" name="Google Shape;322;g2f867054744_2_3"/>
          <p:cNvSpPr txBox="1"/>
          <p:nvPr/>
        </p:nvSpPr>
        <p:spPr>
          <a:xfrm>
            <a:off x="2236354" y="3247250"/>
            <a:ext cx="1663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Front-End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23" name="Google Shape;323;g2f867054744_2_3"/>
          <p:cNvSpPr/>
          <p:nvPr/>
        </p:nvSpPr>
        <p:spPr>
          <a:xfrm>
            <a:off x="1803950" y="3815508"/>
            <a:ext cx="2705700" cy="544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f867054744_2_3"/>
          <p:cNvSpPr txBox="1"/>
          <p:nvPr/>
        </p:nvSpPr>
        <p:spPr>
          <a:xfrm>
            <a:off x="11131371" y="6394447"/>
            <a:ext cx="1780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Server / DB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25" name="Google Shape;325;g2f867054744_2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52185" y="7373264"/>
            <a:ext cx="2087485" cy="211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f867054744_2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01118" y="4202865"/>
            <a:ext cx="1281318" cy="124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f867054744_2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23219" y="5757183"/>
            <a:ext cx="837126" cy="86274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f867054744_2_3"/>
          <p:cNvSpPr txBox="1"/>
          <p:nvPr/>
        </p:nvSpPr>
        <p:spPr>
          <a:xfrm>
            <a:off x="13987604" y="3247250"/>
            <a:ext cx="2130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Collaboration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29" name="Google Shape;329;g2f867054744_2_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25793" y="7087838"/>
            <a:ext cx="2260974" cy="10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f867054744_2_3"/>
          <p:cNvSpPr txBox="1"/>
          <p:nvPr/>
        </p:nvSpPr>
        <p:spPr>
          <a:xfrm>
            <a:off x="8521940" y="6394447"/>
            <a:ext cx="1068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Tools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31" name="Google Shape;331;g2f867054744_2_3"/>
          <p:cNvSpPr txBox="1"/>
          <p:nvPr/>
        </p:nvSpPr>
        <p:spPr>
          <a:xfrm>
            <a:off x="11685926" y="3247250"/>
            <a:ext cx="671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OS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32" name="Google Shape;332;g2f867054744_2_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41689" y="4094881"/>
            <a:ext cx="1281318" cy="12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f867054744_2_3"/>
          <p:cNvPicPr preferRelativeResize="0"/>
          <p:nvPr/>
        </p:nvPicPr>
        <p:blipFill rotWithShape="1">
          <a:blip r:embed="rId9">
            <a:alphaModFix/>
          </a:blip>
          <a:srcRect l="12887" t="22446" r="14421" b="24960"/>
          <a:stretch/>
        </p:blipFill>
        <p:spPr>
          <a:xfrm>
            <a:off x="2088909" y="4485910"/>
            <a:ext cx="2069715" cy="86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f867054744_2_3"/>
          <p:cNvPicPr preferRelativeResize="0"/>
          <p:nvPr/>
        </p:nvPicPr>
        <p:blipFill rotWithShape="1">
          <a:blip r:embed="rId10">
            <a:alphaModFix/>
          </a:blip>
          <a:srcRect l="24138" t="26249" r="21087" b="30167"/>
          <a:stretch/>
        </p:blipFill>
        <p:spPr>
          <a:xfrm>
            <a:off x="4955305" y="4365054"/>
            <a:ext cx="2247800" cy="95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f867054744_2_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3708" y="7995007"/>
            <a:ext cx="2087454" cy="105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f867054744_2_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22930" y="7042140"/>
            <a:ext cx="1232121" cy="124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f867054744_2_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9177" y="6789955"/>
            <a:ext cx="1780056" cy="84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f867054744_2_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4333" y="5603968"/>
            <a:ext cx="2069713" cy="89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f867054744_2_3"/>
          <p:cNvPicPr preferRelativeResize="0"/>
          <p:nvPr/>
        </p:nvPicPr>
        <p:blipFill rotWithShape="1">
          <a:blip r:embed="rId15">
            <a:alphaModFix/>
          </a:blip>
          <a:srcRect t="5186" r="48506"/>
          <a:stretch/>
        </p:blipFill>
        <p:spPr>
          <a:xfrm>
            <a:off x="2738127" y="5900569"/>
            <a:ext cx="837134" cy="137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f867054744_2_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033477" y="6927358"/>
            <a:ext cx="2130959" cy="88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f867054744_2_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213548" y="8118944"/>
            <a:ext cx="1856483" cy="8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f867054744_2_3"/>
          <p:cNvSpPr txBox="1"/>
          <p:nvPr/>
        </p:nvSpPr>
        <p:spPr>
          <a:xfrm>
            <a:off x="5215954" y="3247250"/>
            <a:ext cx="15486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473D4D"/>
                </a:solidFill>
                <a:latin typeface="Song Myung"/>
                <a:ea typeface="Song Myung"/>
                <a:cs typeface="Song Myung"/>
                <a:sym typeface="Song Myung"/>
              </a:rPr>
              <a:t>Back-End</a:t>
            </a:r>
            <a:endParaRPr sz="1400" i="0" u="none" strike="noStrike" cap="none">
              <a:solidFill>
                <a:srgbClr val="473D4D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43" name="Google Shape;343;g2f867054744_2_3"/>
          <p:cNvPicPr preferRelativeResize="0"/>
          <p:nvPr/>
        </p:nvPicPr>
        <p:blipFill rotWithShape="1">
          <a:blip r:embed="rId15">
            <a:alphaModFix/>
          </a:blip>
          <a:srcRect l="48506" t="5186"/>
          <a:stretch/>
        </p:blipFill>
        <p:spPr>
          <a:xfrm>
            <a:off x="2705198" y="7386054"/>
            <a:ext cx="837134" cy="137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f867054744_2_3"/>
          <p:cNvPicPr preferRelativeResize="0"/>
          <p:nvPr/>
        </p:nvPicPr>
        <p:blipFill rotWithShape="1">
          <a:blip r:embed="rId18">
            <a:alphaModFix/>
          </a:blip>
          <a:srcRect l="7963" r="6309"/>
          <a:stretch/>
        </p:blipFill>
        <p:spPr>
          <a:xfrm>
            <a:off x="10909400" y="4717500"/>
            <a:ext cx="1005458" cy="1187124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g2f867054744_2_3"/>
          <p:cNvPicPr preferRelativeResize="0"/>
          <p:nvPr/>
        </p:nvPicPr>
        <p:blipFill rotWithShape="1">
          <a:blip r:embed="rId19">
            <a:alphaModFix/>
          </a:blip>
          <a:srcRect l="12731" t="14220" r="14641" b="33611"/>
          <a:stretch/>
        </p:blipFill>
        <p:spPr>
          <a:xfrm>
            <a:off x="7775455" y="4326889"/>
            <a:ext cx="2561649" cy="102961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f867054744_2_3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7" name="Google Shape;347;g2f867054744_2_3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g2f867054744_2_3"/>
          <p:cNvSpPr txBox="1"/>
          <p:nvPr/>
        </p:nvSpPr>
        <p:spPr>
          <a:xfrm>
            <a:off x="864700" y="734575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Technologies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used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49" name="Google Shape;349;g2f867054744_2_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31625" y="7963925"/>
            <a:ext cx="2130950" cy="80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867054744_3_184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355" name="Google Shape;355;g2f867054744_3_184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6" name="Google Shape;356;g2f867054744_3_184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7" name="Google Shape;357;g2f867054744_3_184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58" name="Google Shape;358;g2f867054744_3_184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359" name="Google Shape;359;g2f867054744_3_184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360" name="Google Shape;360;g2f867054744_3_184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g2f867054744_3_184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g2f867054744_3_184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363" name="Google Shape;363;g2f867054744_3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25" y="1725400"/>
            <a:ext cx="10822599" cy="77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f867054744_3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5728" y="610812"/>
            <a:ext cx="2706250" cy="90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f867054744_3_184"/>
          <p:cNvSpPr txBox="1"/>
          <p:nvPr/>
        </p:nvSpPr>
        <p:spPr>
          <a:xfrm>
            <a:off x="10166254" y="8564564"/>
            <a:ext cx="979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사용자</a:t>
            </a:r>
            <a:endParaRPr sz="22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6" name="Google Shape;366;g2f867054744_3_184"/>
          <p:cNvSpPr txBox="1"/>
          <p:nvPr/>
        </p:nvSpPr>
        <p:spPr>
          <a:xfrm>
            <a:off x="15622475" y="8560064"/>
            <a:ext cx="998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관리자</a:t>
            </a:r>
            <a:endParaRPr sz="22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7" name="Google Shape;367;g2f867054744_3_184"/>
          <p:cNvSpPr txBox="1"/>
          <p:nvPr/>
        </p:nvSpPr>
        <p:spPr>
          <a:xfrm>
            <a:off x="864725" y="351300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Flow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Chart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f867054744_3_196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373" name="Google Shape;373;g2f867054744_3_196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4" name="Google Shape;374;g2f867054744_3_196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5" name="Google Shape;375;g2f867054744_3_196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76" name="Google Shape;376;g2f867054744_3_196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377" name="Google Shape;377;g2f867054744_3_196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378" name="Google Shape;378;g2f867054744_3_196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g2f867054744_3_196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" name="Google Shape;380;g2f867054744_3_196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381" name="Google Shape;381;g2f867054744_3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975" y="1719725"/>
            <a:ext cx="15870924" cy="77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f867054744_3_196"/>
          <p:cNvSpPr txBox="1"/>
          <p:nvPr/>
        </p:nvSpPr>
        <p:spPr>
          <a:xfrm>
            <a:off x="864700" y="734575"/>
            <a:ext cx="774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기능정의서 (1/2)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867054744_0_103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388" name="Google Shape;388;g2f867054744_0_103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9" name="Google Shape;389;g2f867054744_0_103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0" name="Google Shape;390;g2f867054744_0_103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91" name="Google Shape;391;g2f867054744_0_103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392" name="Google Shape;392;g2f867054744_0_103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393" name="Google Shape;393;g2f867054744_0_10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g2f867054744_0_103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" name="Google Shape;395;g2f867054744_0_10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396" name="Google Shape;396;g2f867054744_0_103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기능정의서 (2/2)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97" name="Google Shape;397;g2f867054744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975" y="2089075"/>
            <a:ext cx="15870925" cy="748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867054744_0_118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403" name="Google Shape;403;g2f867054744_0_118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4" name="Google Shape;404;g2f867054744_0_118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g2f867054744_0_118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06" name="Google Shape;406;g2f867054744_0_118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407" name="Google Shape;407;g2f867054744_0_118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408" name="Google Shape;408;g2f867054744_0_118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g2f867054744_0_118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g2f867054744_0_118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411" name="Google Shape;411;g2f867054744_0_118"/>
          <p:cNvSpPr txBox="1"/>
          <p:nvPr/>
        </p:nvSpPr>
        <p:spPr>
          <a:xfrm>
            <a:off x="864700" y="734575"/>
            <a:ext cx="774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테이블 정의서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12" name="Google Shape;412;g2f867054744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125" y="2714315"/>
            <a:ext cx="7746001" cy="541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f867054744_0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000" y="2714312"/>
            <a:ext cx="8116962" cy="5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f867054744_0_118"/>
          <p:cNvSpPr txBox="1"/>
          <p:nvPr/>
        </p:nvSpPr>
        <p:spPr>
          <a:xfrm>
            <a:off x="2003500" y="8426588"/>
            <a:ext cx="5468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표지</a:t>
            </a:r>
            <a:endParaRPr sz="5000">
              <a:solidFill>
                <a:srgbClr val="171D1C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415" name="Google Shape;415;g2f867054744_0_118"/>
          <p:cNvSpPr txBox="1"/>
          <p:nvPr/>
        </p:nvSpPr>
        <p:spPr>
          <a:xfrm>
            <a:off x="10342175" y="8426588"/>
            <a:ext cx="5468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본문</a:t>
            </a:r>
            <a:endParaRPr sz="5000">
              <a:solidFill>
                <a:srgbClr val="171D1C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867054744_3_271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421" name="Google Shape;421;g2f867054744_3_271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g2f867054744_3_271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g2f867054744_3_271"/>
          <p:cNvSpPr/>
          <p:nvPr/>
        </p:nvSpPr>
        <p:spPr>
          <a:xfrm>
            <a:off x="6703770" y="659179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24" name="Google Shape;424;g2f867054744_3_271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425" name="Google Shape;425;g2f867054744_3_271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426" name="Google Shape;426;g2f867054744_3_271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g2f867054744_3_271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" name="Google Shape;428;g2f867054744_3_271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429" name="Google Shape;429;g2f867054744_3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1800" y="1242050"/>
            <a:ext cx="8222424" cy="799340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f867054744_3_271"/>
          <p:cNvSpPr txBox="1"/>
          <p:nvPr/>
        </p:nvSpPr>
        <p:spPr>
          <a:xfrm>
            <a:off x="864700" y="734575"/>
            <a:ext cx="774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ERD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31" name="Google Shape;431;g2f867054744_3_271"/>
          <p:cNvSpPr/>
          <p:nvPr/>
        </p:nvSpPr>
        <p:spPr>
          <a:xfrm>
            <a:off x="864700" y="6158800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show_actor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2" name="Google Shape;432;g2f867054744_3_271"/>
          <p:cNvSpPr/>
          <p:nvPr/>
        </p:nvSpPr>
        <p:spPr>
          <a:xfrm>
            <a:off x="864700" y="6760875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shows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3" name="Google Shape;433;g2f867054744_3_271"/>
          <p:cNvSpPr/>
          <p:nvPr/>
        </p:nvSpPr>
        <p:spPr>
          <a:xfrm>
            <a:off x="1476350" y="4088275"/>
            <a:ext cx="1195500" cy="462900"/>
          </a:xfrm>
          <a:prstGeom prst="rect">
            <a:avLst/>
          </a:prstGeom>
          <a:solidFill>
            <a:srgbClr val="F7D1D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reviews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4" name="Google Shape;434;g2f867054744_3_271"/>
          <p:cNvSpPr/>
          <p:nvPr/>
        </p:nvSpPr>
        <p:spPr>
          <a:xfrm>
            <a:off x="4902775" y="4152275"/>
            <a:ext cx="11955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posts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5" name="Google Shape;435;g2f867054744_3_271"/>
          <p:cNvSpPr/>
          <p:nvPr/>
        </p:nvSpPr>
        <p:spPr>
          <a:xfrm>
            <a:off x="7363025" y="5474413"/>
            <a:ext cx="1195500" cy="462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popup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6" name="Google Shape;436;g2f867054744_3_271"/>
          <p:cNvSpPr/>
          <p:nvPr/>
        </p:nvSpPr>
        <p:spPr>
          <a:xfrm>
            <a:off x="1943850" y="3458550"/>
            <a:ext cx="1195500" cy="462900"/>
          </a:xfrm>
          <a:prstGeom prst="rect">
            <a:avLst/>
          </a:prstGeom>
          <a:solidFill>
            <a:srgbClr val="F7D1D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order_product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7" name="Google Shape;437;g2f867054744_3_271"/>
          <p:cNvSpPr/>
          <p:nvPr/>
        </p:nvSpPr>
        <p:spPr>
          <a:xfrm>
            <a:off x="3283050" y="3429000"/>
            <a:ext cx="1195500" cy="462900"/>
          </a:xfrm>
          <a:prstGeom prst="rect">
            <a:avLst/>
          </a:prstGeom>
          <a:solidFill>
            <a:srgbClr val="F7D1D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orders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8" name="Google Shape;438;g2f867054744_3_271"/>
          <p:cNvSpPr/>
          <p:nvPr/>
        </p:nvSpPr>
        <p:spPr>
          <a:xfrm>
            <a:off x="7363025" y="5996200"/>
            <a:ext cx="1195500" cy="462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coupons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9" name="Google Shape;439;g2f867054744_3_271"/>
          <p:cNvSpPr/>
          <p:nvPr/>
        </p:nvSpPr>
        <p:spPr>
          <a:xfrm>
            <a:off x="5603475" y="6637213"/>
            <a:ext cx="1195500" cy="462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notices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0" name="Google Shape;440;g2f867054744_3_271"/>
          <p:cNvSpPr/>
          <p:nvPr/>
        </p:nvSpPr>
        <p:spPr>
          <a:xfrm>
            <a:off x="2337225" y="4875550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items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1" name="Google Shape;441;g2f867054744_3_271"/>
          <p:cNvSpPr/>
          <p:nvPr/>
        </p:nvSpPr>
        <p:spPr>
          <a:xfrm>
            <a:off x="6098275" y="4782975"/>
            <a:ext cx="11955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follows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2" name="Google Shape;442;g2f867054744_3_271"/>
          <p:cNvSpPr/>
          <p:nvPr/>
        </p:nvSpPr>
        <p:spPr>
          <a:xfrm>
            <a:off x="4267413" y="6637213"/>
            <a:ext cx="1195500" cy="462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chats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3" name="Google Shape;443;g2f867054744_3_271"/>
          <p:cNvSpPr/>
          <p:nvPr/>
        </p:nvSpPr>
        <p:spPr>
          <a:xfrm>
            <a:off x="7400088" y="6595775"/>
            <a:ext cx="1195500" cy="462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coupon_user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4" name="Google Shape;444;g2f867054744_3_271"/>
          <p:cNvSpPr/>
          <p:nvPr/>
        </p:nvSpPr>
        <p:spPr>
          <a:xfrm>
            <a:off x="7754625" y="4152275"/>
            <a:ext cx="11955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comment_like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5" name="Google Shape;445;g2f867054744_3_271"/>
          <p:cNvSpPr/>
          <p:nvPr/>
        </p:nvSpPr>
        <p:spPr>
          <a:xfrm>
            <a:off x="6277450" y="4152263"/>
            <a:ext cx="11955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comments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6" name="Google Shape;446;g2f867054744_3_271"/>
          <p:cNvSpPr/>
          <p:nvPr/>
        </p:nvSpPr>
        <p:spPr>
          <a:xfrm>
            <a:off x="2300125" y="7310875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character_like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7" name="Google Shape;447;g2f867054744_3_271"/>
          <p:cNvSpPr/>
          <p:nvPr/>
        </p:nvSpPr>
        <p:spPr>
          <a:xfrm>
            <a:off x="2300125" y="6758375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characters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8" name="Google Shape;448;g2f867054744_3_271"/>
          <p:cNvSpPr/>
          <p:nvPr/>
        </p:nvSpPr>
        <p:spPr>
          <a:xfrm>
            <a:off x="5603475" y="6060738"/>
            <a:ext cx="1195500" cy="462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alerts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9" name="Google Shape;449;g2f867054744_3_271"/>
          <p:cNvSpPr/>
          <p:nvPr/>
        </p:nvSpPr>
        <p:spPr>
          <a:xfrm>
            <a:off x="864700" y="5556725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actors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0" name="Google Shape;450;g2f867054744_3_271"/>
          <p:cNvSpPr/>
          <p:nvPr/>
        </p:nvSpPr>
        <p:spPr>
          <a:xfrm>
            <a:off x="6277450" y="3429000"/>
            <a:ext cx="13479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reported_posts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1" name="Google Shape;451;g2f867054744_3_271"/>
          <p:cNvSpPr/>
          <p:nvPr/>
        </p:nvSpPr>
        <p:spPr>
          <a:xfrm>
            <a:off x="3417363" y="4295775"/>
            <a:ext cx="1195500" cy="46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products</a:t>
            </a:r>
            <a:endParaRPr b="1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2" name="Google Shape;452;g2f867054744_3_271"/>
          <p:cNvSpPr/>
          <p:nvPr/>
        </p:nvSpPr>
        <p:spPr>
          <a:xfrm>
            <a:off x="4865713" y="3429000"/>
            <a:ext cx="1195500" cy="462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post_like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3" name="Google Shape;453;g2f867054744_3_271"/>
          <p:cNvSpPr/>
          <p:nvPr/>
        </p:nvSpPr>
        <p:spPr>
          <a:xfrm>
            <a:off x="4247850" y="6099925"/>
            <a:ext cx="1195500" cy="462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user_chat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4" name="Google Shape;454;g2f867054744_3_271"/>
          <p:cNvSpPr/>
          <p:nvPr/>
        </p:nvSpPr>
        <p:spPr>
          <a:xfrm>
            <a:off x="4612875" y="5093825"/>
            <a:ext cx="1195500" cy="46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users</a:t>
            </a:r>
            <a:endParaRPr b="1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5" name="Google Shape;455;g2f867054744_3_271"/>
          <p:cNvSpPr/>
          <p:nvPr/>
        </p:nvSpPr>
        <p:spPr>
          <a:xfrm>
            <a:off x="2337225" y="5455325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style_item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6" name="Google Shape;456;g2f867054744_3_271"/>
          <p:cNvSpPr/>
          <p:nvPr/>
        </p:nvSpPr>
        <p:spPr>
          <a:xfrm>
            <a:off x="2337225" y="6035088"/>
            <a:ext cx="1195500" cy="462900"/>
          </a:xfrm>
          <a:prstGeom prst="rect">
            <a:avLst/>
          </a:prstGeom>
          <a:solidFill>
            <a:srgbClr val="FEFAB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bel"/>
                <a:ea typeface="Abel"/>
                <a:cs typeface="Abel"/>
                <a:sym typeface="Abel"/>
              </a:rPr>
              <a:t>styles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7" name="Google Shape;457;g2f867054744_3_271"/>
          <p:cNvSpPr txBox="1"/>
          <p:nvPr/>
        </p:nvSpPr>
        <p:spPr>
          <a:xfrm>
            <a:off x="2003500" y="8229313"/>
            <a:ext cx="546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테이블 구조</a:t>
            </a:r>
            <a:endParaRPr sz="4000">
              <a:solidFill>
                <a:srgbClr val="171D1C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867054744_3_304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463" name="Google Shape;463;g2f867054744_3_304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4" name="Google Shape;464;g2f867054744_3_304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5" name="Google Shape;465;g2f867054744_3_304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66" name="Google Shape;466;g2f867054744_3_304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467" name="Google Shape;467;g2f867054744_3_304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468" name="Google Shape;468;g2f867054744_3_304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g2f867054744_3_304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0" name="Google Shape;470;g2f867054744_3_304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471" name="Google Shape;471;g2f867054744_3_304"/>
          <p:cNvPicPr preferRelativeResize="0"/>
          <p:nvPr/>
        </p:nvPicPr>
        <p:blipFill rotWithShape="1">
          <a:blip r:embed="rId4">
            <a:alphaModFix/>
          </a:blip>
          <a:srcRect t="7986"/>
          <a:stretch/>
        </p:blipFill>
        <p:spPr>
          <a:xfrm>
            <a:off x="762000" y="670225"/>
            <a:ext cx="9696450" cy="89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f867054744_3_304"/>
          <p:cNvSpPr txBox="1"/>
          <p:nvPr/>
        </p:nvSpPr>
        <p:spPr>
          <a:xfrm>
            <a:off x="10134600" y="670225"/>
            <a:ext cx="7089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WireFrame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EB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g2f867054744_0_181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478" name="Google Shape;478;g2f867054744_0_181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479" name="Google Shape;479;g2f867054744_0_181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171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g2f867054744_0_181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1" name="Google Shape;481;g2f867054744_0_181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482" name="Google Shape;482;g2f867054744_0_181"/>
          <p:cNvSpPr txBox="1"/>
          <p:nvPr/>
        </p:nvSpPr>
        <p:spPr>
          <a:xfrm>
            <a:off x="1260850" y="3604192"/>
            <a:ext cx="148992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4. 프로젝트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			수행 경과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3" name="Google Shape;483;g2f867054744_0_181"/>
          <p:cNvSpPr txBox="1"/>
          <p:nvPr/>
        </p:nvSpPr>
        <p:spPr>
          <a:xfrm>
            <a:off x="8394957" y="988848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4" name="Google Shape;484;g2f867054744_0_181"/>
          <p:cNvSpPr txBox="1"/>
          <p:nvPr/>
        </p:nvSpPr>
        <p:spPr>
          <a:xfrm>
            <a:off x="1028700" y="988848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5" name="Google Shape;485;g2f867054744_0_181"/>
          <p:cNvSpPr/>
          <p:nvPr/>
        </p:nvSpPr>
        <p:spPr>
          <a:xfrm>
            <a:off x="7348538" y="-973238"/>
            <a:ext cx="14255470" cy="10714701"/>
          </a:xfrm>
          <a:custGeom>
            <a:avLst/>
            <a:gdLst/>
            <a:ahLst/>
            <a:cxnLst/>
            <a:rect l="l" t="t" r="r" b="b"/>
            <a:pathLst>
              <a:path w="14255470" h="10714701" extrusionOk="0">
                <a:moveTo>
                  <a:pt x="0" y="0"/>
                </a:moveTo>
                <a:lnTo>
                  <a:pt x="14255469" y="0"/>
                </a:lnTo>
                <a:lnTo>
                  <a:pt x="14255469" y="10714701"/>
                </a:lnTo>
                <a:lnTo>
                  <a:pt x="0" y="10714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188" t="-15489" r="-27818" b="-28118"/>
            </a:stretch>
          </a:blipFill>
          <a:ln>
            <a:noFill/>
          </a:ln>
        </p:spPr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636117" y="545512"/>
            <a:ext cx="17015766" cy="9195976"/>
            <a:chOff x="0" y="0"/>
            <a:chExt cx="22687688" cy="1226130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106;p2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107" name="Google Shape;107;p2"/>
          <p:cNvSpPr txBox="1"/>
          <p:nvPr/>
        </p:nvSpPr>
        <p:spPr>
          <a:xfrm>
            <a:off x="9112566" y="5624613"/>
            <a:ext cx="842006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3. </a:t>
            </a:r>
            <a:r>
              <a:rPr lang="en-US" sz="4800" dirty="0" err="1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프로젝트</a:t>
            </a:r>
            <a:r>
              <a:rPr lang="en-US" sz="4800" dirty="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r>
              <a:rPr lang="en-US" sz="4800" dirty="0" err="1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수행</a:t>
            </a:r>
            <a:r>
              <a:rPr lang="en-US" sz="4800" dirty="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r>
              <a:rPr lang="en-US" sz="4800" dirty="0" err="1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절차</a:t>
            </a:r>
            <a:r>
              <a:rPr lang="en-US" sz="4800" dirty="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 및 </a:t>
            </a:r>
            <a:r>
              <a:rPr lang="en-US" sz="4800" dirty="0" err="1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방법</a:t>
            </a:r>
            <a:endParaRPr dirty="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9112566" y="6856607"/>
            <a:ext cx="814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4. 프로젝트 수행 경과</a:t>
            </a:r>
            <a:endParaRPr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112566" y="8088601"/>
            <a:ext cx="814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5. 자체 평가 의견</a:t>
            </a:r>
            <a:endParaRPr>
              <a:latin typeface="Diphylleia"/>
              <a:ea typeface="Diphylleia"/>
              <a:cs typeface="Diphylleia"/>
              <a:sym typeface="Diphylleia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9505190" y="5324154"/>
            <a:ext cx="8146800" cy="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9505190" y="6546625"/>
            <a:ext cx="8146800" cy="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/>
          <p:nvPr/>
        </p:nvCxnSpPr>
        <p:spPr>
          <a:xfrm>
            <a:off x="9505190" y="7769095"/>
            <a:ext cx="8146800" cy="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9505190" y="8991566"/>
            <a:ext cx="8146800" cy="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"/>
          <p:cNvSpPr txBox="1"/>
          <p:nvPr/>
        </p:nvSpPr>
        <p:spPr>
          <a:xfrm>
            <a:off x="1751100" y="1103275"/>
            <a:ext cx="3884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INDEX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112566" y="4392619"/>
            <a:ext cx="814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2. 프로젝트 팀 구성 및 역할</a:t>
            </a:r>
            <a:endParaRPr>
              <a:latin typeface="Diphylleia"/>
              <a:ea typeface="Diphylleia"/>
              <a:cs typeface="Diphylleia"/>
              <a:sym typeface="Diphylleia"/>
            </a:endParaRPr>
          </a:p>
        </p:txBody>
      </p:sp>
      <p:cxnSp>
        <p:nvCxnSpPr>
          <p:cNvPr id="116" name="Google Shape;116;p2"/>
          <p:cNvCxnSpPr/>
          <p:nvPr/>
        </p:nvCxnSpPr>
        <p:spPr>
          <a:xfrm>
            <a:off x="9505128" y="4101683"/>
            <a:ext cx="8146800" cy="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2"/>
          <p:cNvSpPr txBox="1"/>
          <p:nvPr/>
        </p:nvSpPr>
        <p:spPr>
          <a:xfrm>
            <a:off x="9112501" y="3160625"/>
            <a:ext cx="814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1. 프로젝트 개요</a:t>
            </a:r>
            <a:endParaRPr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886973" y="3651865"/>
            <a:ext cx="7031733" cy="7573165"/>
          </a:xfrm>
          <a:custGeom>
            <a:avLst/>
            <a:gdLst/>
            <a:ahLst/>
            <a:cxnLst/>
            <a:rect l="l" t="t" r="r" b="b"/>
            <a:pathLst>
              <a:path w="9132121" h="9835279" extrusionOk="0">
                <a:moveTo>
                  <a:pt x="0" y="0"/>
                </a:moveTo>
                <a:lnTo>
                  <a:pt x="9132121" y="0"/>
                </a:lnTo>
                <a:lnTo>
                  <a:pt x="9132121" y="9835279"/>
                </a:lnTo>
                <a:lnTo>
                  <a:pt x="0" y="9835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3454" t="-61511" r="-57622"/>
            </a:stretch>
          </a:blipFill>
          <a:ln>
            <a:noFill/>
          </a:ln>
        </p:spPr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867054744_3_328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491" name="Google Shape;491;g2f867054744_3_328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2" name="Google Shape;492;g2f867054744_3_328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3" name="Google Shape;493;g2f867054744_3_328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94" name="Google Shape;494;g2f867054744_3_328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495" name="Google Shape;495;g2f867054744_3_328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496" name="Google Shape;496;g2f867054744_3_328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g2f867054744_3_328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8" name="Google Shape;498;g2f867054744_3_328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499" name="Google Shape;499;g2f867054744_3_328"/>
          <p:cNvSpPr txBox="1"/>
          <p:nvPr/>
        </p:nvSpPr>
        <p:spPr>
          <a:xfrm>
            <a:off x="6499100" y="2180350"/>
            <a:ext cx="28674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주요 기능 </a:t>
            </a:r>
            <a:endParaRPr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: 메인페이지</a:t>
            </a:r>
            <a:endParaRPr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0" name="Google Shape;500;g2f867054744_3_328"/>
          <p:cNvSpPr/>
          <p:nvPr/>
        </p:nvSpPr>
        <p:spPr>
          <a:xfrm>
            <a:off x="14967250" y="2180350"/>
            <a:ext cx="998700" cy="87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알림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장바구니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1" name="Google Shape;501;g2f867054744_3_328"/>
          <p:cNvSpPr/>
          <p:nvPr/>
        </p:nvSpPr>
        <p:spPr>
          <a:xfrm>
            <a:off x="11522075" y="1596875"/>
            <a:ext cx="1509900" cy="369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검색별 자동완성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2" name="Google Shape;502;g2f867054744_3_328"/>
          <p:cNvSpPr/>
          <p:nvPr/>
        </p:nvSpPr>
        <p:spPr>
          <a:xfrm>
            <a:off x="5798950" y="2967450"/>
            <a:ext cx="1376400" cy="369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쇼핑/ 커뮤니티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3" name="Google Shape;503;g2f867054744_3_328"/>
          <p:cNvSpPr txBox="1"/>
          <p:nvPr/>
        </p:nvSpPr>
        <p:spPr>
          <a:xfrm>
            <a:off x="4430350" y="-2936637"/>
            <a:ext cx="81126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페이지별 메인기능을 뽑아서 위치 표시, 클릭 이후 화면 (애니메이션이든 슬라이드든)</a:t>
            </a:r>
            <a:endParaRPr sz="2800">
              <a:solidFill>
                <a:srgbClr val="EB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endParaRPr sz="2800">
              <a:solidFill>
                <a:srgbClr val="EB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카테고리 (메인 주요기능, 쇼핑몰 주요기능…)</a:t>
            </a:r>
            <a:endParaRPr sz="2800">
              <a:solidFill>
                <a:srgbClr val="EB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(핵심)코드를 넣어주는것도 방법</a:t>
            </a:r>
            <a:endParaRPr sz="2800">
              <a:solidFill>
                <a:srgbClr val="EB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04" name="Google Shape;504;g2f867054744_3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4700" y="6960763"/>
            <a:ext cx="4585930" cy="25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f867054744_3_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2073" y="3579038"/>
            <a:ext cx="5047276" cy="24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f867054744_3_328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메인 화면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507" name="Google Shape;507;g2f867054744_3_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394" y="3501850"/>
            <a:ext cx="10023701" cy="47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867054744_1_364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13" name="Google Shape;513;g2f867054744_1_364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g2f867054744_1_364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g2f867054744_1_364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16" name="Google Shape;516;g2f867054744_1_364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517" name="Google Shape;517;g2f867054744_1_364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518" name="Google Shape;518;g2f867054744_1_364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g2f867054744_1_364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0" name="Google Shape;520;g2f867054744_1_364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521" name="Google Shape;521;g2f867054744_1_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988" y="2867575"/>
            <a:ext cx="4486275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f867054744_1_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1575" y="1975100"/>
            <a:ext cx="5448300" cy="71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f867054744_1_364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로그인 / 회원가입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524" name="Google Shape;524;g2f867054744_1_364"/>
          <p:cNvSpPr/>
          <p:nvPr/>
        </p:nvSpPr>
        <p:spPr>
          <a:xfrm>
            <a:off x="4075450" y="6542575"/>
            <a:ext cx="496500" cy="2154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g2f867054744_1_364"/>
          <p:cNvCxnSpPr/>
          <p:nvPr/>
        </p:nvCxnSpPr>
        <p:spPr>
          <a:xfrm>
            <a:off x="4571950" y="6625975"/>
            <a:ext cx="4875000" cy="72900"/>
          </a:xfrm>
          <a:prstGeom prst="straightConnector1">
            <a:avLst/>
          </a:prstGeom>
          <a:noFill/>
          <a:ln w="38100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867054744_3_421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31" name="Google Shape;531;g2f867054744_3_421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2" name="Google Shape;532;g2f867054744_3_421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3" name="Google Shape;533;g2f867054744_3_421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34" name="Google Shape;534;g2f867054744_3_421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535" name="Google Shape;535;g2f867054744_3_421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536" name="Google Shape;536;g2f867054744_3_421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g2f867054744_3_421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8" name="Google Shape;538;g2f867054744_3_421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539" name="Google Shape;539;g2f867054744_3_421"/>
          <p:cNvSpPr/>
          <p:nvPr/>
        </p:nvSpPr>
        <p:spPr>
          <a:xfrm>
            <a:off x="2363715" y="6177359"/>
            <a:ext cx="3365100" cy="2751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oto Sans KR"/>
                <a:ea typeface="Noto Sans KR"/>
                <a:cs typeface="Noto Sans KR"/>
                <a:sym typeface="Noto Sans KR"/>
              </a:rPr>
              <a:t>작품별 이미지를 클릭하면  배우에 따라 패션 정보 제공 및 유사 상품 구매하기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0" name="Google Shape;540;g2f867054744_3_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403" y="2071978"/>
            <a:ext cx="8351450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f867054744_3_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0525" y="5733046"/>
            <a:ext cx="7813200" cy="37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f867054744_3_421"/>
          <p:cNvSpPr/>
          <p:nvPr/>
        </p:nvSpPr>
        <p:spPr>
          <a:xfrm>
            <a:off x="7355800" y="2459588"/>
            <a:ext cx="668400" cy="9675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43" name="Google Shape;543;g2f867054744_3_421"/>
          <p:cNvCxnSpPr>
            <a:stCxn id="542" idx="2"/>
            <a:endCxn id="542" idx="2"/>
          </p:cNvCxnSpPr>
          <p:nvPr/>
        </p:nvCxnSpPr>
        <p:spPr>
          <a:xfrm>
            <a:off x="7690000" y="3427088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g2f867054744_3_421"/>
          <p:cNvCxnSpPr>
            <a:stCxn id="542" idx="2"/>
          </p:cNvCxnSpPr>
          <p:nvPr/>
        </p:nvCxnSpPr>
        <p:spPr>
          <a:xfrm rot="-5400000" flipH="1">
            <a:off x="7690000" y="3427088"/>
            <a:ext cx="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g2f867054744_3_421"/>
          <p:cNvCxnSpPr/>
          <p:nvPr/>
        </p:nvCxnSpPr>
        <p:spPr>
          <a:xfrm>
            <a:off x="7355800" y="3427088"/>
            <a:ext cx="2839200" cy="217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6" name="Google Shape;546;g2f867054744_3_421"/>
          <p:cNvSpPr txBox="1"/>
          <p:nvPr/>
        </p:nvSpPr>
        <p:spPr>
          <a:xfrm>
            <a:off x="864700" y="734575"/>
            <a:ext cx="7803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작품 목록 및 디테일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867054744_3_433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52" name="Google Shape;552;g2f867054744_3_433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3" name="Google Shape;553;g2f867054744_3_433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4" name="Google Shape;554;g2f867054744_3_433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55" name="Google Shape;555;g2f867054744_3_433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556" name="Google Shape;556;g2f867054744_3_433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557" name="Google Shape;557;g2f867054744_3_43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g2f867054744_3_433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g2f867054744_3_43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560" name="Google Shape;560;g2f867054744_3_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575" y="1787050"/>
            <a:ext cx="6305825" cy="67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f867054744_3_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5828" y="1787050"/>
            <a:ext cx="4652572" cy="67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f867054744_3_433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상품 구매 페이지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867054744_1_348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68" name="Google Shape;568;g2f867054744_1_348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9" name="Google Shape;569;g2f867054744_1_348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0" name="Google Shape;570;g2f867054744_1_348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71" name="Google Shape;571;g2f867054744_1_348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572" name="Google Shape;572;g2f867054744_1_348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573" name="Google Shape;573;g2f867054744_1_348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g2f867054744_1_348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g2f867054744_1_348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576" name="Google Shape;576;g2f867054744_1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00" y="892952"/>
            <a:ext cx="7882795" cy="52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f867054744_1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4950" y="1780075"/>
            <a:ext cx="9053150" cy="77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f867054744_1_348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상품 구매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867054744_3_445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84" name="Google Shape;584;g2f867054744_3_445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5" name="Google Shape;585;g2f867054744_3_445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6" name="Google Shape;586;g2f867054744_3_445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87" name="Google Shape;587;g2f867054744_3_445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588" name="Google Shape;588;g2f867054744_3_445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589" name="Google Shape;589;g2f867054744_3_445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g2f867054744_3_445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1" name="Google Shape;591;g2f867054744_3_445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592" name="Google Shape;592;g2f867054744_3_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6" y="677375"/>
            <a:ext cx="13214917" cy="63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f867054744_3_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1575" y="1858475"/>
            <a:ext cx="2351350" cy="48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f867054744_3_445"/>
          <p:cNvSpPr/>
          <p:nvPr/>
        </p:nvSpPr>
        <p:spPr>
          <a:xfrm>
            <a:off x="13625175" y="2146425"/>
            <a:ext cx="173100" cy="1494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95" name="Google Shape;595;g2f867054744_3_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7213" y="5126500"/>
            <a:ext cx="28479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f867054744_3_445"/>
          <p:cNvSpPr txBox="1"/>
          <p:nvPr/>
        </p:nvSpPr>
        <p:spPr>
          <a:xfrm>
            <a:off x="2172875" y="6980713"/>
            <a:ext cx="5468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알림 insert 이후 30일 지나면 자동으로 삭제되게 햇다는거 기재</a:t>
            </a:r>
            <a:endParaRPr sz="4000">
              <a:solidFill>
                <a:srgbClr val="171D1C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597" name="Google Shape;597;g2f867054744_3_445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커뮤니티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867054744_3_490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03" name="Google Shape;603;g2f867054744_3_490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4" name="Google Shape;604;g2f867054744_3_490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5" name="Google Shape;605;g2f867054744_3_490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06" name="Google Shape;606;g2f867054744_3_490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07" name="Google Shape;607;g2f867054744_3_490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08" name="Google Shape;608;g2f867054744_3_490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g2f867054744_3_490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g2f867054744_3_490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611" name="Google Shape;611;g2f867054744_3_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925" y="1441550"/>
            <a:ext cx="14417548" cy="68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f867054744_3_490"/>
          <p:cNvSpPr txBox="1"/>
          <p:nvPr/>
        </p:nvSpPr>
        <p:spPr>
          <a:xfrm>
            <a:off x="864700" y="734575"/>
            <a:ext cx="7803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관리자 - 통계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f867054744_1_254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18" name="Google Shape;618;g2f867054744_1_254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9" name="Google Shape;619;g2f867054744_1_254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0" name="Google Shape;620;g2f867054744_1_254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21" name="Google Shape;621;g2f867054744_1_254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22" name="Google Shape;622;g2f867054744_1_254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23" name="Google Shape;623;g2f867054744_1_254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g2f867054744_1_254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g2f867054744_1_254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626" name="Google Shape;626;g2f867054744_1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850" y="1321756"/>
            <a:ext cx="15985049" cy="746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f867054744_1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646" y="4136796"/>
            <a:ext cx="4419599" cy="44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f867054744_1_254"/>
          <p:cNvSpPr txBox="1"/>
          <p:nvPr/>
        </p:nvSpPr>
        <p:spPr>
          <a:xfrm>
            <a:off x="864699" y="734575"/>
            <a:ext cx="9763543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관리자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- </a:t>
            </a: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작품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등록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(1 / 2)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f867054744_1_269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34" name="Google Shape;634;g2f867054744_1_269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5" name="Google Shape;635;g2f867054744_1_269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6" name="Google Shape;636;g2f867054744_1_269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37" name="Google Shape;637;g2f867054744_1_269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38" name="Google Shape;638;g2f867054744_1_269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39" name="Google Shape;639;g2f867054744_1_269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g2f867054744_1_269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1" name="Google Shape;641;g2f867054744_1_269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642" name="Google Shape;642;g2f867054744_1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27225" y="7338925"/>
            <a:ext cx="3852474" cy="18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f867054744_1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761" y="1052902"/>
            <a:ext cx="16623174" cy="790012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2f867054744_1_269"/>
          <p:cNvSpPr txBox="1"/>
          <p:nvPr/>
        </p:nvSpPr>
        <p:spPr>
          <a:xfrm>
            <a:off x="864699" y="734575"/>
            <a:ext cx="10831431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관리자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- </a:t>
            </a: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작품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en-US" sz="8799" dirty="0" err="1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등록</a:t>
            </a:r>
            <a:r>
              <a:rPr lang="en-US" sz="8799" dirty="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 (2 / 2)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867054744_1_283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50" name="Google Shape;650;g2f867054744_1_283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1" name="Google Shape;651;g2f867054744_1_283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2" name="Google Shape;652;g2f867054744_1_283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53" name="Google Shape;653;g2f867054744_1_283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54" name="Google Shape;654;g2f867054744_1_283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55" name="Google Shape;655;g2f867054744_1_28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g2f867054744_1_283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7" name="Google Shape;657;g2f867054744_1_28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658" name="Google Shape;658;g2f867054744_1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150" y="1436550"/>
            <a:ext cx="16129598" cy="76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2f867054744_1_283"/>
          <p:cNvSpPr txBox="1"/>
          <p:nvPr/>
        </p:nvSpPr>
        <p:spPr>
          <a:xfrm>
            <a:off x="864700" y="734575"/>
            <a:ext cx="8667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관리자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457200" marR="0" lvl="0" indent="-7873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D1C"/>
              </a:buClr>
              <a:buSzPts val="8799"/>
              <a:buFont typeface="Song Myung"/>
              <a:buChar char="-"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상품 등록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EB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"/>
          <p:cNvGrpSpPr/>
          <p:nvPr/>
        </p:nvGrpSpPr>
        <p:grpSpPr>
          <a:xfrm>
            <a:off x="636117" y="545512"/>
            <a:ext cx="17015766" cy="9195976"/>
            <a:chOff x="0" y="0"/>
            <a:chExt cx="22687688" cy="12261301"/>
          </a:xfrm>
        </p:grpSpPr>
        <p:grpSp>
          <p:nvGrpSpPr>
            <p:cNvPr id="126" name="Google Shape;126;p3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171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p3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130" name="Google Shape;130;p3"/>
          <p:cNvSpPr/>
          <p:nvPr/>
        </p:nvSpPr>
        <p:spPr>
          <a:xfrm>
            <a:off x="8397893" y="-1466915"/>
            <a:ext cx="9253990" cy="11208403"/>
          </a:xfrm>
          <a:custGeom>
            <a:avLst/>
            <a:gdLst/>
            <a:ahLst/>
            <a:cxnLst/>
            <a:rect l="l" t="t" r="r" b="b"/>
            <a:pathLst>
              <a:path w="9253990" h="11208403" extrusionOk="0">
                <a:moveTo>
                  <a:pt x="0" y="0"/>
                </a:moveTo>
                <a:lnTo>
                  <a:pt x="9253990" y="0"/>
                </a:lnTo>
                <a:lnTo>
                  <a:pt x="9253990" y="11208403"/>
                </a:lnTo>
                <a:lnTo>
                  <a:pt x="0" y="11208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30" b="-40563"/>
            </a:stretch>
          </a:blipFill>
          <a:ln>
            <a:noFill/>
          </a:ln>
        </p:spPr>
      </p:sp>
      <p:sp>
        <p:nvSpPr>
          <p:cNvPr id="131" name="Google Shape;131;p3"/>
          <p:cNvSpPr txBox="1"/>
          <p:nvPr/>
        </p:nvSpPr>
        <p:spPr>
          <a:xfrm>
            <a:off x="1260850" y="4149705"/>
            <a:ext cx="14899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1. 프로젝트 개요</a:t>
            </a:r>
            <a:endParaRPr sz="100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8394957" y="988848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028700" y="988848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f867054744_1_298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65" name="Google Shape;665;g2f867054744_1_298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6" name="Google Shape;666;g2f867054744_1_298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7" name="Google Shape;667;g2f867054744_1_298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68" name="Google Shape;668;g2f867054744_1_298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69" name="Google Shape;669;g2f867054744_1_298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70" name="Google Shape;670;g2f867054744_1_298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g2f867054744_1_298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g2f867054744_1_298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673" name="Google Shape;673;g2f867054744_1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825" y="831825"/>
            <a:ext cx="10680824" cy="6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2f867054744_1_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200" y="5269125"/>
            <a:ext cx="14529859" cy="41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2f867054744_1_298"/>
          <p:cNvSpPr/>
          <p:nvPr/>
        </p:nvSpPr>
        <p:spPr>
          <a:xfrm>
            <a:off x="5363675" y="1808875"/>
            <a:ext cx="1340100" cy="361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2f867054744_1_298"/>
          <p:cNvSpPr/>
          <p:nvPr/>
        </p:nvSpPr>
        <p:spPr>
          <a:xfrm>
            <a:off x="7361350" y="1053875"/>
            <a:ext cx="2170200" cy="361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" name="Google Shape;677;g2f867054744_1_298"/>
          <p:cNvCxnSpPr/>
          <p:nvPr/>
        </p:nvCxnSpPr>
        <p:spPr>
          <a:xfrm rot="5400000">
            <a:off x="6857975" y="3177275"/>
            <a:ext cx="4089600" cy="53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g2f867054744_1_298"/>
          <p:cNvCxnSpPr/>
          <p:nvPr/>
        </p:nvCxnSpPr>
        <p:spPr>
          <a:xfrm>
            <a:off x="8635325" y="5048900"/>
            <a:ext cx="0" cy="5505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g2f867054744_1_298"/>
          <p:cNvSpPr txBox="1"/>
          <p:nvPr/>
        </p:nvSpPr>
        <p:spPr>
          <a:xfrm>
            <a:off x="864700" y="734575"/>
            <a:ext cx="8667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관리자 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- 커뮤니티 관리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f867054744_0_241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685" name="Google Shape;685;g2f867054744_0_241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6" name="Google Shape;686;g2f867054744_0_241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7" name="Google Shape;687;g2f867054744_0_241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88" name="Google Shape;688;g2f867054744_0_241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689" name="Google Shape;689;g2f867054744_0_241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690" name="Google Shape;690;g2f867054744_0_241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g2f867054744_0_241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2" name="Google Shape;692;g2f867054744_0_241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cxnSp>
        <p:nvCxnSpPr>
          <p:cNvPr id="693" name="Google Shape;693;g2f867054744_0_241"/>
          <p:cNvCxnSpPr/>
          <p:nvPr/>
        </p:nvCxnSpPr>
        <p:spPr>
          <a:xfrm>
            <a:off x="8635325" y="5048900"/>
            <a:ext cx="0" cy="5505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4" name="Google Shape;694;g2f867054744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413" y="2795588"/>
            <a:ext cx="10925175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f867054744_0_241"/>
          <p:cNvSpPr txBox="1"/>
          <p:nvPr/>
        </p:nvSpPr>
        <p:spPr>
          <a:xfrm>
            <a:off x="864700" y="734575"/>
            <a:ext cx="8667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유저 : 관리자 일대일 채팅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17"/>
          <p:cNvGrpSpPr/>
          <p:nvPr/>
        </p:nvGrpSpPr>
        <p:grpSpPr>
          <a:xfrm>
            <a:off x="636117" y="545512"/>
            <a:ext cx="17015766" cy="9195976"/>
            <a:chOff x="0" y="0"/>
            <a:chExt cx="22687688" cy="12261301"/>
          </a:xfrm>
        </p:grpSpPr>
        <p:grpSp>
          <p:nvGrpSpPr>
            <p:cNvPr id="701" name="Google Shape;701;p17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702" name="Google Shape;702;p17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7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17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705" name="Google Shape;705;p17"/>
          <p:cNvSpPr txBox="1"/>
          <p:nvPr/>
        </p:nvSpPr>
        <p:spPr>
          <a:xfrm>
            <a:off x="2289572" y="4495799"/>
            <a:ext cx="13708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시연</a:t>
            </a:r>
            <a:endParaRPr sz="120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706" name="Google Shape;706;p17"/>
          <p:cNvSpPr txBox="1"/>
          <p:nvPr/>
        </p:nvSpPr>
        <p:spPr>
          <a:xfrm>
            <a:off x="7648429" y="1941497"/>
            <a:ext cx="29910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55" b="0" i="0" u="none" strike="noStrike" cap="none">
                <a:solidFill>
                  <a:srgbClr val="171D1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707" name="Google Shape;707;p17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8" name="Google Shape;708;p17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g2f867054744_3_609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714" name="Google Shape;714;g2f867054744_3_609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715" name="Google Shape;715;g2f867054744_3_609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g2f867054744_3_609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7" name="Google Shape;717;g2f867054744_3_609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718" name="Google Shape;718;g2f867054744_3_609"/>
          <p:cNvSpPr txBox="1"/>
          <p:nvPr/>
        </p:nvSpPr>
        <p:spPr>
          <a:xfrm>
            <a:off x="7648429" y="1941497"/>
            <a:ext cx="299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2f867054744_3_609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0" name="Google Shape;720;g2f867054744_3_609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1" name="Google Shape;721;g2f867054744_3_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363" y="1179823"/>
            <a:ext cx="7355274" cy="414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f867054744_3_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9138" y="1179826"/>
            <a:ext cx="7355274" cy="414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f867054744_3_6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174" y="5560176"/>
            <a:ext cx="7361664" cy="41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2f867054744_3_6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945" y="5556595"/>
            <a:ext cx="7361664" cy="4140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f867054744_3_478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743" name="Google Shape;743;g2f867054744_3_478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4" name="Google Shape;744;g2f867054744_3_478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5" name="Google Shape;745;g2f867054744_3_478"/>
          <p:cNvSpPr/>
          <p:nvPr/>
        </p:nvSpPr>
        <p:spPr>
          <a:xfrm>
            <a:off x="6703770" y="5733047"/>
            <a:ext cx="937500" cy="44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746" name="Google Shape;746;g2f867054744_3_478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747" name="Google Shape;747;g2f867054744_3_478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748" name="Google Shape;748;g2f867054744_3_478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g2f867054744_3_478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0" name="Google Shape;750;g2f867054744_3_478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pic>
        <p:nvPicPr>
          <p:cNvPr id="751" name="Google Shape;751;g2f867054744_3_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11" y="-94281"/>
            <a:ext cx="4825788" cy="28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2f867054744_3_478"/>
          <p:cNvSpPr txBox="1"/>
          <p:nvPr/>
        </p:nvSpPr>
        <p:spPr>
          <a:xfrm>
            <a:off x="1276975" y="7400129"/>
            <a:ext cx="509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Noto Sans KR"/>
                <a:ea typeface="Noto Sans KR"/>
                <a:cs typeface="Noto Sans KR"/>
                <a:sym typeface="Noto Sans KR"/>
              </a:rPr>
              <a:t>완성도</a:t>
            </a:r>
            <a:endParaRPr sz="3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3" name="Google Shape;753;g2f867054744_3_478"/>
          <p:cNvSpPr txBox="1"/>
          <p:nvPr/>
        </p:nvSpPr>
        <p:spPr>
          <a:xfrm>
            <a:off x="1276975" y="8180873"/>
            <a:ext cx="5092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9.9 / 10.0</a:t>
            </a:r>
            <a:endParaRPr sz="39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4" name="Google Shape;754;g2f867054744_3_478"/>
          <p:cNvSpPr txBox="1"/>
          <p:nvPr/>
        </p:nvSpPr>
        <p:spPr>
          <a:xfrm>
            <a:off x="1276975" y="3429001"/>
            <a:ext cx="509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Noto Sans KR"/>
                <a:ea typeface="Noto Sans KR"/>
                <a:cs typeface="Noto Sans KR"/>
                <a:sym typeface="Noto Sans KR"/>
              </a:rPr>
              <a:t>잘한 부분</a:t>
            </a:r>
            <a:endParaRPr sz="3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5" name="Google Shape;755;g2f867054744_3_478"/>
          <p:cNvSpPr txBox="1"/>
          <p:nvPr/>
        </p:nvSpPr>
        <p:spPr>
          <a:xfrm>
            <a:off x="1276974" y="4044394"/>
            <a:ext cx="8026051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소셜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API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이메일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인증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Git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협업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완벽한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백엔드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프론트엔드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웹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소켓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스프링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시큐리티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병행에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따른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CORS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오류</a:t>
            </a:r>
            <a:r>
              <a:rPr lang="en-US" sz="3200" dirty="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sz="3200" dirty="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6" name="Google Shape;756;g2f867054744_3_478"/>
          <p:cNvSpPr txBox="1"/>
          <p:nvPr/>
        </p:nvSpPr>
        <p:spPr>
          <a:xfrm>
            <a:off x="10029462" y="7400129"/>
            <a:ext cx="509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Noto Sans KR"/>
                <a:ea typeface="Noto Sans KR"/>
                <a:cs typeface="Noto Sans KR"/>
                <a:sym typeface="Noto Sans KR"/>
              </a:rPr>
              <a:t>보완점</a:t>
            </a:r>
            <a:endParaRPr sz="3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7" name="Google Shape;757;g2f867054744_3_478"/>
          <p:cNvSpPr txBox="1"/>
          <p:nvPr/>
        </p:nvSpPr>
        <p:spPr>
          <a:xfrm>
            <a:off x="10029462" y="8019078"/>
            <a:ext cx="5092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솔트와 중복해싱 사용</a:t>
            </a:r>
            <a:endParaRPr sz="3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효율적인 css 사용</a:t>
            </a:r>
            <a:endParaRPr sz="3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8" name="Google Shape;758;g2f867054744_3_478"/>
          <p:cNvSpPr txBox="1"/>
          <p:nvPr/>
        </p:nvSpPr>
        <p:spPr>
          <a:xfrm>
            <a:off x="10029462" y="3429001"/>
            <a:ext cx="509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Noto Sans KR"/>
                <a:ea typeface="Noto Sans KR"/>
                <a:cs typeface="Noto Sans KR"/>
                <a:sym typeface="Noto Sans KR"/>
              </a:rPr>
              <a:t>아쉬운 점</a:t>
            </a:r>
            <a:endParaRPr sz="3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9" name="Google Shape;759;g2f867054744_3_478"/>
          <p:cNvSpPr txBox="1"/>
          <p:nvPr/>
        </p:nvSpPr>
        <p:spPr>
          <a:xfrm>
            <a:off x="10029462" y="4217816"/>
            <a:ext cx="59724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비밀번호 단방향 암호화</a:t>
            </a:r>
            <a:endParaRPr sz="3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인지도가 낮은 작품의 웹 스크래핑 불가능 </a:t>
            </a:r>
            <a:endParaRPr sz="3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Noto Sans KR"/>
              <a:buAutoNum type="arabicPeriod"/>
            </a:pPr>
            <a:r>
              <a:rPr lang="en-US" sz="3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로딩 속도가 느림</a:t>
            </a:r>
            <a:endParaRPr sz="3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0" name="Google Shape;760;g2f867054744_3_478"/>
          <p:cNvSpPr txBox="1"/>
          <p:nvPr/>
        </p:nvSpPr>
        <p:spPr>
          <a:xfrm>
            <a:off x="10134600" y="670225"/>
            <a:ext cx="7089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자체 평가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g2f867054744_0_229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824" name="Google Shape;824;g2f867054744_0_229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825" name="Google Shape;825;g2f867054744_0_229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g2f867054744_0_229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7" name="Google Shape;827;g2f867054744_0_229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828" name="Google Shape;828;g2f867054744_0_229"/>
          <p:cNvSpPr txBox="1"/>
          <p:nvPr/>
        </p:nvSpPr>
        <p:spPr>
          <a:xfrm>
            <a:off x="2210058" y="3117573"/>
            <a:ext cx="13708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171D1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 &amp; A</a:t>
            </a:r>
            <a:endParaRPr sz="120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30" name="Google Shape;830;g2f867054744_0_229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1" name="Google Shape;831;g2f867054744_0_229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Google Shape;841;g2f867054744_0_217"/>
          <p:cNvSpPr txBox="1"/>
          <p:nvPr/>
        </p:nvSpPr>
        <p:spPr>
          <a:xfrm>
            <a:off x="2362459" y="6861312"/>
            <a:ext cx="13708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171D1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  <a:endParaRPr sz="120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636117" y="545512"/>
            <a:ext cx="17015766" cy="9195976"/>
            <a:chOff x="0" y="0"/>
            <a:chExt cx="22687688" cy="12261301"/>
          </a:xfrm>
        </p:grpSpPr>
        <p:grpSp>
          <p:nvGrpSpPr>
            <p:cNvPr id="139" name="Google Shape;139;p4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4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143" name="Google Shape;143;p4"/>
          <p:cNvSpPr txBox="1"/>
          <p:nvPr/>
        </p:nvSpPr>
        <p:spPr>
          <a:xfrm>
            <a:off x="9531583" y="2751750"/>
            <a:ext cx="7089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Daracle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grpSp>
        <p:nvGrpSpPr>
          <p:cNvPr id="144" name="Google Shape;144;p4"/>
          <p:cNvGrpSpPr/>
          <p:nvPr/>
        </p:nvGrpSpPr>
        <p:grpSpPr>
          <a:xfrm>
            <a:off x="10234483" y="6099200"/>
            <a:ext cx="5683800" cy="1058800"/>
            <a:chOff x="6302108" y="6577675"/>
            <a:chExt cx="5683800" cy="1058800"/>
          </a:xfrm>
        </p:grpSpPr>
        <p:sp>
          <p:nvSpPr>
            <p:cNvPr id="145" name="Google Shape;145;p4"/>
            <p:cNvSpPr txBox="1"/>
            <p:nvPr/>
          </p:nvSpPr>
          <p:spPr>
            <a:xfrm>
              <a:off x="6302108" y="6762325"/>
              <a:ext cx="568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71D1C"/>
                  </a:solidFill>
                  <a:latin typeface="Diphylleia"/>
                  <a:ea typeface="Diphylleia"/>
                  <a:cs typeface="Diphylleia"/>
                  <a:sym typeface="Diphylleia"/>
                </a:rPr>
                <a:t>다같이 이루는 기적</a:t>
              </a:r>
              <a:endParaRPr sz="1900">
                <a:latin typeface="Diphylleia"/>
                <a:ea typeface="Diphylleia"/>
                <a:cs typeface="Diphylleia"/>
                <a:sym typeface="Diphylleia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7109528" y="6577675"/>
              <a:ext cx="848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888888"/>
                  </a:solidFill>
                  <a:latin typeface="Diphylleia"/>
                  <a:ea typeface="Diphylleia"/>
                  <a:cs typeface="Diphylleia"/>
                  <a:sym typeface="Diphylleia"/>
                </a:rPr>
                <a:t>“</a:t>
              </a:r>
              <a:endParaRPr sz="5000">
                <a:solidFill>
                  <a:srgbClr val="888888"/>
                </a:solidFill>
                <a:latin typeface="Diphylleia"/>
                <a:ea typeface="Diphylleia"/>
                <a:cs typeface="Diphylleia"/>
                <a:sym typeface="Diphylleia"/>
              </a:endParaRPr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10604528" y="6866975"/>
              <a:ext cx="848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888888"/>
                  </a:solidFill>
                  <a:latin typeface="Diphylleia"/>
                  <a:ea typeface="Diphylleia"/>
                  <a:cs typeface="Diphylleia"/>
                  <a:sym typeface="Diphylleia"/>
                </a:rPr>
                <a:t>”</a:t>
              </a:r>
              <a:endParaRPr sz="5000">
                <a:solidFill>
                  <a:srgbClr val="888888"/>
                </a:solidFill>
                <a:latin typeface="Diphylleia"/>
                <a:ea typeface="Diphylleia"/>
                <a:cs typeface="Diphylleia"/>
                <a:sym typeface="Diphylleia"/>
              </a:endParaRPr>
            </a:p>
          </p:txBody>
        </p:sp>
      </p:grpSp>
      <p:sp>
        <p:nvSpPr>
          <p:cNvPr id="148" name="Google Shape;148;p4"/>
          <p:cNvSpPr txBox="1"/>
          <p:nvPr/>
        </p:nvSpPr>
        <p:spPr>
          <a:xfrm>
            <a:off x="9531583" y="4279400"/>
            <a:ext cx="708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71D1C"/>
                </a:solidFill>
                <a:latin typeface="Diphylleia"/>
                <a:ea typeface="Diphylleia"/>
                <a:cs typeface="Diphylleia"/>
                <a:sym typeface="Diphylleia"/>
              </a:rPr>
              <a:t>다라클</a:t>
            </a:r>
            <a:endParaRPr sz="5000">
              <a:latin typeface="Diphylleia"/>
              <a:ea typeface="Diphylleia"/>
              <a:cs typeface="Diphylleia"/>
              <a:sym typeface="Diphylleia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275" y="1702038"/>
            <a:ext cx="6882900" cy="6882900"/>
          </a:xfrm>
          <a:prstGeom prst="ellipse">
            <a:avLst/>
          </a:prstGeom>
          <a:noFill/>
          <a:ln w="38100" cap="flat" cmpd="sng">
            <a:solidFill>
              <a:srgbClr val="DBFEB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875" y="5625112"/>
            <a:ext cx="5683700" cy="339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4"/>
          <p:cNvCxnSpPr/>
          <p:nvPr/>
        </p:nvCxnSpPr>
        <p:spPr>
          <a:xfrm>
            <a:off x="9955028" y="5462308"/>
            <a:ext cx="6242700" cy="10200"/>
          </a:xfrm>
          <a:prstGeom prst="straightConnector1">
            <a:avLst/>
          </a:prstGeom>
          <a:noFill/>
          <a:ln w="19050" cap="flat" cmpd="sng">
            <a:solidFill>
              <a:srgbClr val="171D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4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636117" y="545512"/>
            <a:ext cx="17015766" cy="9195976"/>
            <a:chOff x="0" y="0"/>
            <a:chExt cx="22687688" cy="12261301"/>
          </a:xfrm>
        </p:grpSpPr>
        <p:grpSp>
          <p:nvGrpSpPr>
            <p:cNvPr id="160" name="Google Shape;160;p5"/>
            <p:cNvGrpSpPr/>
            <p:nvPr/>
          </p:nvGrpSpPr>
          <p:grpSpPr>
            <a:xfrm>
              <a:off x="0" y="0"/>
              <a:ext cx="22687687" cy="12261301"/>
              <a:chOff x="0" y="0"/>
              <a:chExt cx="4481519" cy="2421985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 txBox="1"/>
              <p:nvPr/>
            </p:nvSpPr>
            <p:spPr>
              <a:xfrm>
                <a:off x="0" y="28575"/>
                <a:ext cx="4481519" cy="2393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5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14" r="-35837"/>
              </a:stretch>
            </a:blipFill>
            <a:ln>
              <a:noFill/>
            </a:ln>
          </p:spPr>
        </p:sp>
      </p:grpSp>
      <p:sp>
        <p:nvSpPr>
          <p:cNvPr id="164" name="Google Shape;164;p5"/>
          <p:cNvSpPr/>
          <p:nvPr/>
        </p:nvSpPr>
        <p:spPr>
          <a:xfrm flipH="1">
            <a:off x="10948505" y="545512"/>
            <a:ext cx="6703377" cy="9195976"/>
          </a:xfrm>
          <a:custGeom>
            <a:avLst/>
            <a:gdLst/>
            <a:ahLst/>
            <a:cxnLst/>
            <a:rect l="l" t="t" r="r" b="b"/>
            <a:pathLst>
              <a:path w="6703377" h="9195976" extrusionOk="0">
                <a:moveTo>
                  <a:pt x="6703378" y="0"/>
                </a:moveTo>
                <a:lnTo>
                  <a:pt x="0" y="0"/>
                </a:lnTo>
                <a:lnTo>
                  <a:pt x="0" y="9195976"/>
                </a:lnTo>
                <a:lnTo>
                  <a:pt x="6703378" y="9195976"/>
                </a:lnTo>
                <a:lnTo>
                  <a:pt x="670337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48249" b="-62198"/>
            </a:stretch>
          </a:blipFill>
          <a:ln>
            <a:noFill/>
          </a:ln>
        </p:spPr>
      </p:sp>
      <p:sp>
        <p:nvSpPr>
          <p:cNvPr id="165" name="Google Shape;165;p5"/>
          <p:cNvSpPr txBox="1"/>
          <p:nvPr/>
        </p:nvSpPr>
        <p:spPr>
          <a:xfrm>
            <a:off x="1474200" y="660825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About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SceneStealer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028700" y="3817579"/>
            <a:ext cx="714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">
            <a:off x="1474201" y="3429002"/>
            <a:ext cx="6397232" cy="32195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5"/>
          <p:cNvSpPr/>
          <p:nvPr/>
        </p:nvSpPr>
        <p:spPr>
          <a:xfrm>
            <a:off x="1474201" y="5885931"/>
            <a:ext cx="4020600" cy="412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1474201" y="6777775"/>
            <a:ext cx="56292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Diphylleia"/>
                <a:ea typeface="Diphylleia"/>
                <a:cs typeface="Diphylleia"/>
                <a:sym typeface="Diphylleia"/>
              </a:rPr>
              <a:t>한국 컨텐츠의 세계적 인기에 따른 </a:t>
            </a:r>
            <a:endParaRPr sz="22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highlight>
                  <a:srgbClr val="B6D7A8"/>
                </a:highlight>
                <a:latin typeface="Diphylleia"/>
                <a:ea typeface="Diphylleia"/>
                <a:cs typeface="Diphylleia"/>
                <a:sym typeface="Diphylleia"/>
              </a:rPr>
              <a:t>미디어 속 패션 아이템에 대한 관심</a:t>
            </a:r>
            <a:endParaRPr sz="2200" b="1">
              <a:solidFill>
                <a:srgbClr val="000000"/>
              </a:solidFill>
              <a:highlight>
                <a:srgbClr val="B6D7A8"/>
              </a:highlight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474201" y="8381275"/>
            <a:ext cx="59895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highlight>
                  <a:srgbClr val="6AA84F"/>
                </a:highlight>
                <a:latin typeface="Diphylleia"/>
                <a:ea typeface="Diphylleia"/>
                <a:cs typeface="Diphylleia"/>
                <a:sym typeface="Diphylleia"/>
              </a:rPr>
              <a:t>패션 정보 제공</a:t>
            </a:r>
            <a:r>
              <a:rPr lang="en-US" sz="2500" b="1">
                <a:solidFill>
                  <a:srgbClr val="000000"/>
                </a:solidFill>
                <a:latin typeface="Diphylleia"/>
                <a:ea typeface="Diphylleia"/>
                <a:cs typeface="Diphylleia"/>
                <a:sym typeface="Diphylleia"/>
              </a:rPr>
              <a:t> 및 </a:t>
            </a:r>
            <a:r>
              <a:rPr lang="en-US" sz="2500" b="1">
                <a:solidFill>
                  <a:srgbClr val="000000"/>
                </a:solidFill>
                <a:highlight>
                  <a:srgbClr val="6AA84F"/>
                </a:highlight>
                <a:latin typeface="Diphylleia"/>
                <a:ea typeface="Diphylleia"/>
                <a:cs typeface="Diphylleia"/>
                <a:sym typeface="Diphylleia"/>
              </a:rPr>
              <a:t>유사 스타일 </a:t>
            </a:r>
            <a:endParaRPr sz="2500" b="1">
              <a:solidFill>
                <a:srgbClr val="000000"/>
              </a:solidFill>
              <a:highlight>
                <a:srgbClr val="6AA84F"/>
              </a:highlight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highlight>
                  <a:srgbClr val="6AA84F"/>
                </a:highlight>
                <a:latin typeface="Diphylleia"/>
                <a:ea typeface="Diphylleia"/>
                <a:cs typeface="Diphylleia"/>
                <a:sym typeface="Diphylleia"/>
              </a:rPr>
              <a:t>제안</a:t>
            </a:r>
            <a:r>
              <a:rPr lang="en-US" sz="2500" b="1">
                <a:solidFill>
                  <a:srgbClr val="000000"/>
                </a:solidFill>
                <a:latin typeface="Diphylleia"/>
                <a:ea typeface="Diphylleia"/>
                <a:cs typeface="Diphylleia"/>
                <a:sym typeface="Diphylleia"/>
              </a:rPr>
              <a:t>을 위해 탄생한 Scene Stealer</a:t>
            </a:r>
            <a:endParaRPr sz="2500"/>
          </a:p>
        </p:txBody>
      </p:sp>
      <p:sp>
        <p:nvSpPr>
          <p:cNvPr id="171" name="Google Shape;171;p5"/>
          <p:cNvSpPr/>
          <p:nvPr/>
        </p:nvSpPr>
        <p:spPr>
          <a:xfrm>
            <a:off x="1593150" y="7796463"/>
            <a:ext cx="384000" cy="49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g2f867054744_0_30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179" name="Google Shape;179;g2f867054744_0_30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180" name="Google Shape;180;g2f867054744_0_30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g2f867054744_0_30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" name="Google Shape;182;g2f867054744_0_30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183" name="Google Shape;183;g2f867054744_0_30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" name="Google Shape;184;g2f867054744_0_30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g2f867054744_0_30"/>
          <p:cNvSpPr/>
          <p:nvPr/>
        </p:nvSpPr>
        <p:spPr>
          <a:xfrm>
            <a:off x="3076050" y="3864850"/>
            <a:ext cx="5216700" cy="47751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000000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86" name="Google Shape;186;g2f867054744_0_30"/>
          <p:cNvSpPr txBox="1"/>
          <p:nvPr/>
        </p:nvSpPr>
        <p:spPr>
          <a:xfrm>
            <a:off x="14104300" y="734575"/>
            <a:ext cx="3239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666666"/>
                </a:solidFill>
                <a:latin typeface="Diphylleia"/>
                <a:ea typeface="Diphylleia"/>
                <a:cs typeface="Diphylleia"/>
                <a:sym typeface="Diphylleia"/>
              </a:rPr>
              <a:t>Our Unique Edge</a:t>
            </a:r>
            <a:endParaRPr sz="5100">
              <a:solidFill>
                <a:srgbClr val="666666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187" name="Google Shape;187;g2f867054744_0_30"/>
          <p:cNvSpPr/>
          <p:nvPr/>
        </p:nvSpPr>
        <p:spPr>
          <a:xfrm>
            <a:off x="4243093" y="4332650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Show 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작품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g2f867054744_0_30"/>
          <p:cNvSpPr/>
          <p:nvPr/>
        </p:nvSpPr>
        <p:spPr>
          <a:xfrm>
            <a:off x="6803807" y="4332650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Actor 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배우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g2f867054744_0_30"/>
          <p:cNvSpPr/>
          <p:nvPr/>
        </p:nvSpPr>
        <p:spPr>
          <a:xfrm>
            <a:off x="5556443" y="5605564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Character 배역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g2f867054744_0_30"/>
          <p:cNvSpPr/>
          <p:nvPr/>
        </p:nvSpPr>
        <p:spPr>
          <a:xfrm>
            <a:off x="5556443" y="6666873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Style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스타일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g2f867054744_0_30"/>
          <p:cNvSpPr/>
          <p:nvPr/>
        </p:nvSpPr>
        <p:spPr>
          <a:xfrm>
            <a:off x="5556443" y="7728183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Item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아이템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g2f867054744_0_30"/>
          <p:cNvSpPr/>
          <p:nvPr/>
        </p:nvSpPr>
        <p:spPr>
          <a:xfrm>
            <a:off x="3328041" y="7728195"/>
            <a:ext cx="1236600" cy="5862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Product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3" name="Google Shape;193;g2f867054744_0_30"/>
          <p:cNvCxnSpPr>
            <a:stCxn id="187" idx="2"/>
            <a:endCxn id="189" idx="1"/>
          </p:cNvCxnSpPr>
          <p:nvPr/>
        </p:nvCxnSpPr>
        <p:spPr>
          <a:xfrm>
            <a:off x="4861393" y="4918850"/>
            <a:ext cx="695100" cy="97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g2f867054744_0_30"/>
          <p:cNvCxnSpPr>
            <a:stCxn id="188" idx="2"/>
            <a:endCxn id="189" idx="3"/>
          </p:cNvCxnSpPr>
          <p:nvPr/>
        </p:nvCxnSpPr>
        <p:spPr>
          <a:xfrm flipH="1">
            <a:off x="6793007" y="4918850"/>
            <a:ext cx="629100" cy="97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g2f867054744_0_30"/>
          <p:cNvCxnSpPr>
            <a:stCxn id="189" idx="2"/>
            <a:endCxn id="190" idx="0"/>
          </p:cNvCxnSpPr>
          <p:nvPr/>
        </p:nvCxnSpPr>
        <p:spPr>
          <a:xfrm>
            <a:off x="6174743" y="6191764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g2f867054744_0_30"/>
          <p:cNvCxnSpPr>
            <a:stCxn id="190" idx="2"/>
            <a:endCxn id="191" idx="0"/>
          </p:cNvCxnSpPr>
          <p:nvPr/>
        </p:nvCxnSpPr>
        <p:spPr>
          <a:xfrm>
            <a:off x="6174743" y="7253073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g2f867054744_0_30"/>
          <p:cNvCxnSpPr>
            <a:stCxn id="192" idx="3"/>
            <a:endCxn id="191" idx="1"/>
          </p:cNvCxnSpPr>
          <p:nvPr/>
        </p:nvCxnSpPr>
        <p:spPr>
          <a:xfrm>
            <a:off x="4564641" y="8021295"/>
            <a:ext cx="99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g2f867054744_0_30"/>
          <p:cNvCxnSpPr>
            <a:stCxn id="187" idx="3"/>
            <a:endCxn id="188" idx="1"/>
          </p:cNvCxnSpPr>
          <p:nvPr/>
        </p:nvCxnSpPr>
        <p:spPr>
          <a:xfrm>
            <a:off x="5479693" y="4625750"/>
            <a:ext cx="1324200" cy="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2f867054744_0_30"/>
          <p:cNvCxnSpPr>
            <a:stCxn id="188" idx="1"/>
            <a:endCxn id="187" idx="3"/>
          </p:cNvCxnSpPr>
          <p:nvPr/>
        </p:nvCxnSpPr>
        <p:spPr>
          <a:xfrm rot="10800000">
            <a:off x="5479607" y="4625750"/>
            <a:ext cx="1324200" cy="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2f867054744_0_30"/>
          <p:cNvSpPr txBox="1"/>
          <p:nvPr/>
        </p:nvSpPr>
        <p:spPr>
          <a:xfrm>
            <a:off x="864700" y="734575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Why We’re Different?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01" name="Google Shape;201;g2f867054744_0_30"/>
          <p:cNvSpPr txBox="1"/>
          <p:nvPr/>
        </p:nvSpPr>
        <p:spPr>
          <a:xfrm>
            <a:off x="9226725" y="4105150"/>
            <a:ext cx="71448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r>
              <a:rPr lang="en-US" sz="35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드라마/영화 &amp; 배우 검색</a:t>
            </a:r>
            <a:endParaRPr sz="3500" b="1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r>
              <a:rPr lang="en-US" sz="3200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➡ 스타일 및 아이템 정보 얻기</a:t>
            </a:r>
            <a:endParaRPr sz="3200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배역 스크랩</a:t>
            </a:r>
            <a:endParaRPr sz="3500" b="1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➡ 스타일 모아보기 가능</a:t>
            </a:r>
            <a:endParaRPr sz="3200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실제 아이템과 유사한 상품 조회</a:t>
            </a:r>
            <a:r>
              <a:rPr lang="en-US" sz="32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endParaRPr sz="3200" b="1">
              <a:solidFill>
                <a:schemeClr val="dk1"/>
              </a:solidFill>
              <a:latin typeface="Diphylleia"/>
              <a:ea typeface="Diphylleia"/>
              <a:cs typeface="Diphylleia"/>
              <a:sym typeface="Diphylle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 </a:t>
            </a:r>
            <a:r>
              <a:rPr lang="en-US" sz="3200">
                <a:solidFill>
                  <a:schemeClr val="dk1"/>
                </a:solidFill>
                <a:latin typeface="Diphylleia"/>
                <a:ea typeface="Diphylleia"/>
                <a:cs typeface="Diphylleia"/>
                <a:sym typeface="Diphylleia"/>
              </a:rPr>
              <a:t>➡ 구매 페이지로 연결</a:t>
            </a:r>
            <a:endParaRPr sz="4000">
              <a:latin typeface="Diphylleia"/>
              <a:ea typeface="Diphylleia"/>
              <a:cs typeface="Diphylleia"/>
              <a:sym typeface="Diphylleia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EB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g2f867054744_0_65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207" name="Google Shape;207;g2f867054744_0_65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208" name="Google Shape;208;g2f867054744_0_65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171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g2f867054744_0_65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" name="Google Shape;210;g2f867054744_0_65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211" name="Google Shape;211;g2f867054744_0_65"/>
          <p:cNvSpPr txBox="1"/>
          <p:nvPr/>
        </p:nvSpPr>
        <p:spPr>
          <a:xfrm>
            <a:off x="1260850" y="3604192"/>
            <a:ext cx="148992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2. 프로젝트 팀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BFEB8"/>
                </a:solidFill>
                <a:latin typeface="Song Myung"/>
                <a:ea typeface="Song Myung"/>
                <a:cs typeface="Song Myung"/>
                <a:sym typeface="Song Myung"/>
              </a:rPr>
              <a:t>			구성 및 역할</a:t>
            </a:r>
            <a:endParaRPr sz="10000">
              <a:solidFill>
                <a:srgbClr val="DBFEB8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12" name="Google Shape;212;g2f867054744_0_65"/>
          <p:cNvSpPr txBox="1"/>
          <p:nvPr/>
        </p:nvSpPr>
        <p:spPr>
          <a:xfrm>
            <a:off x="8394957" y="988848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" name="Google Shape;213;g2f867054744_0_65"/>
          <p:cNvSpPr txBox="1"/>
          <p:nvPr/>
        </p:nvSpPr>
        <p:spPr>
          <a:xfrm>
            <a:off x="1028700" y="988848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71D1C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solidFill>
                <a:srgbClr val="171D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" name="Google Shape;214;g2f867054744_0_65"/>
          <p:cNvSpPr/>
          <p:nvPr/>
        </p:nvSpPr>
        <p:spPr>
          <a:xfrm>
            <a:off x="9679874" y="0"/>
            <a:ext cx="7972002" cy="9741488"/>
          </a:xfrm>
          <a:custGeom>
            <a:avLst/>
            <a:gdLst/>
            <a:ahLst/>
            <a:cxnLst/>
            <a:rect l="l" t="t" r="r" b="b"/>
            <a:pathLst>
              <a:path w="7972002" h="9741488" extrusionOk="0">
                <a:moveTo>
                  <a:pt x="0" y="0"/>
                </a:moveTo>
                <a:lnTo>
                  <a:pt x="7972002" y="0"/>
                </a:lnTo>
                <a:lnTo>
                  <a:pt x="7972002" y="9741488"/>
                </a:lnTo>
                <a:lnTo>
                  <a:pt x="0" y="9741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248" b="-20578"/>
            </a:stretch>
          </a:blipFill>
          <a:ln>
            <a:noFill/>
          </a:ln>
        </p:spPr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867054744_3_129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g2f867054744_3_129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g2f867054744_3_129"/>
          <p:cNvSpPr/>
          <p:nvPr/>
        </p:nvSpPr>
        <p:spPr>
          <a:xfrm>
            <a:off x="4848909" y="8536941"/>
            <a:ext cx="1518900" cy="7197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22" name="Google Shape;222;g2f867054744_3_129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223" name="Google Shape;223;g2f867054744_3_129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224" name="Google Shape;224;g2f867054744_3_129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g2f867054744_3_129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" name="Google Shape;226;g2f867054744_3_129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227" name="Google Shape;227;g2f867054744_3_129"/>
          <p:cNvSpPr/>
          <p:nvPr/>
        </p:nvSpPr>
        <p:spPr>
          <a:xfrm>
            <a:off x="2022400" y="3489557"/>
            <a:ext cx="4658100" cy="5767200"/>
          </a:xfrm>
          <a:prstGeom prst="rect">
            <a:avLst/>
          </a:prstGeom>
          <a:solidFill>
            <a:srgbClr val="DBFE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2f867054744_3_129"/>
          <p:cNvSpPr/>
          <p:nvPr/>
        </p:nvSpPr>
        <p:spPr>
          <a:xfrm>
            <a:off x="6814944" y="3489557"/>
            <a:ext cx="4658100" cy="5767200"/>
          </a:xfrm>
          <a:prstGeom prst="rect">
            <a:avLst/>
          </a:prstGeom>
          <a:solidFill>
            <a:srgbClr val="DBFE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2f867054744_3_129"/>
          <p:cNvSpPr/>
          <p:nvPr/>
        </p:nvSpPr>
        <p:spPr>
          <a:xfrm>
            <a:off x="11607488" y="3489557"/>
            <a:ext cx="4658100" cy="5767200"/>
          </a:xfrm>
          <a:prstGeom prst="rect">
            <a:avLst/>
          </a:prstGeom>
          <a:solidFill>
            <a:srgbClr val="DBFE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f867054744_3_129"/>
          <p:cNvSpPr txBox="1"/>
          <p:nvPr/>
        </p:nvSpPr>
        <p:spPr>
          <a:xfrm>
            <a:off x="11777452" y="3429000"/>
            <a:ext cx="3289200" cy="4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서기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상품 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목록 / 상세 / 리뷰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재고 확인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장바구니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쿠폰 / 결제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주문 목록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목록 / 상세 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리뷰 작성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" name="Google Shape;231;g2f867054744_3_129"/>
          <p:cNvSpPr txBox="1"/>
          <p:nvPr/>
        </p:nvSpPr>
        <p:spPr>
          <a:xfrm>
            <a:off x="6975004" y="4211093"/>
            <a:ext cx="3289200" cy="3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서버 구축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깃 환경 구축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JWT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회원가입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 비밀번호 암호화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 이메일 인증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로그인 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 임시 비밀번호 발급 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회원정보 수정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g2f867054744_3_129"/>
          <p:cNvSpPr txBox="1"/>
          <p:nvPr/>
        </p:nvSpPr>
        <p:spPr>
          <a:xfrm>
            <a:off x="5452591" y="7855215"/>
            <a:ext cx="1065996" cy="70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700" b="1" i="1" u="none" strike="noStrike" cap="none">
                <a:solidFill>
                  <a:srgbClr val="473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Leader</a:t>
            </a:r>
            <a:endParaRPr sz="1700" b="1" i="0" u="none" strike="noStrike" cap="none">
              <a:solidFill>
                <a:srgbClr val="473D4D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pic>
        <p:nvPicPr>
          <p:cNvPr id="235" name="Google Shape;235;g2f867054744_3_129"/>
          <p:cNvPicPr preferRelativeResize="0"/>
          <p:nvPr/>
        </p:nvPicPr>
        <p:blipFill rotWithShape="1">
          <a:blip r:embed="rId4">
            <a:alphaModFix/>
          </a:blip>
          <a:srcRect l="42113" t="51111" r="40314" b="5195"/>
          <a:stretch/>
        </p:blipFill>
        <p:spPr>
          <a:xfrm>
            <a:off x="5539831" y="6401989"/>
            <a:ext cx="1065960" cy="158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f867054744_3_129"/>
          <p:cNvPicPr preferRelativeResize="0"/>
          <p:nvPr/>
        </p:nvPicPr>
        <p:blipFill rotWithShape="1">
          <a:blip r:embed="rId4">
            <a:alphaModFix/>
          </a:blip>
          <a:srcRect l="78028" t="52003"/>
          <a:stretch/>
        </p:blipFill>
        <p:spPr>
          <a:xfrm>
            <a:off x="14792202" y="6401988"/>
            <a:ext cx="1332814" cy="173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f867054744_3_129"/>
          <p:cNvPicPr preferRelativeResize="0"/>
          <p:nvPr/>
        </p:nvPicPr>
        <p:blipFill rotWithShape="1">
          <a:blip r:embed="rId4">
            <a:alphaModFix/>
          </a:blip>
          <a:srcRect l="61226" t="52208" r="21201" b="6814"/>
          <a:stretch/>
        </p:blipFill>
        <p:spPr>
          <a:xfrm>
            <a:off x="10264264" y="6451204"/>
            <a:ext cx="1065960" cy="148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f867054744_3_129"/>
          <p:cNvSpPr txBox="1"/>
          <p:nvPr/>
        </p:nvSpPr>
        <p:spPr>
          <a:xfrm>
            <a:off x="2180171" y="3755520"/>
            <a:ext cx="38337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기획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스토리보드, 디자인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DB 구축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웹소켓 채팅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소셜 로그인 API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카카오톡 공유하기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JWT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커뮤니티 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팔로우 / 팔로잉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글 / 댓글 CRUD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 메인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 작품, 배역, 스타일, 아이템 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팝업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Private Route 처리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페이징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g2f867054744_3_129"/>
          <p:cNvSpPr txBox="1"/>
          <p:nvPr/>
        </p:nvSpPr>
        <p:spPr>
          <a:xfrm>
            <a:off x="10142711" y="7855217"/>
            <a:ext cx="1172935" cy="70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700" b="1" i="1">
                <a:solidFill>
                  <a:srgbClr val="EA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700" b="1" i="0" u="none" strike="noStrike" cap="none">
              <a:solidFill>
                <a:srgbClr val="EA9999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243" name="Google Shape;243;g2f867054744_3_129"/>
          <p:cNvSpPr txBox="1"/>
          <p:nvPr/>
        </p:nvSpPr>
        <p:spPr>
          <a:xfrm>
            <a:off x="14939649" y="7855217"/>
            <a:ext cx="1172935" cy="70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700" b="1" i="1" dirty="0">
                <a:solidFill>
                  <a:srgbClr val="8E7CC3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700" b="1" i="0" u="none" strike="noStrike" cap="none" dirty="0">
              <a:solidFill>
                <a:srgbClr val="8E7CC3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245" name="Google Shape;245;g2f867054744_3_129"/>
          <p:cNvSpPr txBox="1"/>
          <p:nvPr/>
        </p:nvSpPr>
        <p:spPr>
          <a:xfrm>
            <a:off x="864700" y="734575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Members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and Roles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1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867054744_3_62"/>
          <p:cNvSpPr txBox="1"/>
          <p:nvPr/>
        </p:nvSpPr>
        <p:spPr>
          <a:xfrm>
            <a:off x="8394957" y="9933338"/>
            <a:ext cx="149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Daracle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g2f867054744_3_62"/>
          <p:cNvSpPr txBox="1"/>
          <p:nvPr/>
        </p:nvSpPr>
        <p:spPr>
          <a:xfrm>
            <a:off x="1028700" y="9933338"/>
            <a:ext cx="257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DBFEB8"/>
                </a:solidFill>
                <a:latin typeface="Noto Sans KR"/>
                <a:ea typeface="Noto Sans KR"/>
                <a:cs typeface="Noto Sans KR"/>
                <a:sym typeface="Noto Sans KR"/>
              </a:rPr>
              <a:t>SceneStealer Project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g2f867054744_3_62"/>
          <p:cNvSpPr/>
          <p:nvPr/>
        </p:nvSpPr>
        <p:spPr>
          <a:xfrm>
            <a:off x="7110612" y="8734660"/>
            <a:ext cx="1500600" cy="7110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Character 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53" name="Google Shape;253;g2f867054744_3_62"/>
          <p:cNvGrpSpPr/>
          <p:nvPr/>
        </p:nvGrpSpPr>
        <p:grpSpPr>
          <a:xfrm>
            <a:off x="636117" y="545512"/>
            <a:ext cx="17015766" cy="9195975"/>
            <a:chOff x="0" y="0"/>
            <a:chExt cx="22687688" cy="12261301"/>
          </a:xfrm>
        </p:grpSpPr>
        <p:grpSp>
          <p:nvGrpSpPr>
            <p:cNvPr id="254" name="Google Shape;254;g2f867054744_3_62"/>
            <p:cNvGrpSpPr/>
            <p:nvPr/>
          </p:nvGrpSpPr>
          <p:grpSpPr>
            <a:xfrm>
              <a:off x="0" y="0"/>
              <a:ext cx="22687685" cy="12261299"/>
              <a:chOff x="0" y="0"/>
              <a:chExt cx="4481518" cy="2421985"/>
            </a:xfrm>
          </p:grpSpPr>
          <p:sp>
            <p:nvSpPr>
              <p:cNvPr id="255" name="Google Shape;255;g2f867054744_3_62"/>
              <p:cNvSpPr/>
              <p:nvPr/>
            </p:nvSpPr>
            <p:spPr>
              <a:xfrm>
                <a:off x="0" y="0"/>
                <a:ext cx="4481518" cy="2421985"/>
              </a:xfrm>
              <a:custGeom>
                <a:avLst/>
                <a:gdLst/>
                <a:ahLst/>
                <a:cxnLst/>
                <a:rect l="l" t="t" r="r" b="b"/>
                <a:pathLst>
                  <a:path w="4481518" h="2421985" extrusionOk="0">
                    <a:moveTo>
                      <a:pt x="22749" y="0"/>
                    </a:moveTo>
                    <a:lnTo>
                      <a:pt x="4458769" y="0"/>
                    </a:lnTo>
                    <a:cubicBezTo>
                      <a:pt x="4471333" y="0"/>
                      <a:pt x="4481518" y="10185"/>
                      <a:pt x="4481518" y="22749"/>
                    </a:cubicBezTo>
                    <a:lnTo>
                      <a:pt x="4481518" y="2399236"/>
                    </a:lnTo>
                    <a:cubicBezTo>
                      <a:pt x="4481518" y="2411800"/>
                      <a:pt x="4471333" y="2421985"/>
                      <a:pt x="4458769" y="2421985"/>
                    </a:cubicBezTo>
                    <a:lnTo>
                      <a:pt x="22749" y="2421985"/>
                    </a:lnTo>
                    <a:cubicBezTo>
                      <a:pt x="10185" y="2421985"/>
                      <a:pt x="0" y="2411800"/>
                      <a:pt x="0" y="2399236"/>
                    </a:cubicBezTo>
                    <a:lnTo>
                      <a:pt x="0" y="22749"/>
                    </a:lnTo>
                    <a:cubicBezTo>
                      <a:pt x="0" y="10185"/>
                      <a:pt x="10185" y="0"/>
                      <a:pt x="22749" y="0"/>
                    </a:cubicBezTo>
                    <a:close/>
                  </a:path>
                </a:pathLst>
              </a:custGeom>
              <a:solidFill>
                <a:srgbClr val="DBF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g2f867054744_3_62"/>
              <p:cNvSpPr txBox="1"/>
              <p:nvPr/>
            </p:nvSpPr>
            <p:spPr>
              <a:xfrm>
                <a:off x="0" y="28575"/>
                <a:ext cx="4481400" cy="23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g2f867054744_3_62"/>
            <p:cNvSpPr/>
            <p:nvPr/>
          </p:nvSpPr>
          <p:spPr>
            <a:xfrm rot="-5400000">
              <a:off x="5221105" y="-5205282"/>
              <a:ext cx="12251147" cy="22682018"/>
            </a:xfrm>
            <a:custGeom>
              <a:avLst/>
              <a:gdLst/>
              <a:ahLst/>
              <a:cxnLst/>
              <a:rect l="l" t="t" r="r" b="b"/>
              <a:pathLst>
                <a:path w="12251147" h="22682018" extrusionOk="0">
                  <a:moveTo>
                    <a:pt x="0" y="0"/>
                  </a:moveTo>
                  <a:lnTo>
                    <a:pt x="12251147" y="0"/>
                  </a:lnTo>
                  <a:lnTo>
                    <a:pt x="12251147" y="22682019"/>
                  </a:lnTo>
                  <a:lnTo>
                    <a:pt x="0" y="22682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5000"/>
              </a:blip>
              <a:stretch>
                <a:fillRect l="-3008" r="-35839"/>
              </a:stretch>
            </a:blipFill>
            <a:ln>
              <a:noFill/>
            </a:ln>
          </p:spPr>
        </p:sp>
      </p:grpSp>
      <p:sp>
        <p:nvSpPr>
          <p:cNvPr id="258" name="Google Shape;258;g2f867054744_3_62"/>
          <p:cNvSpPr/>
          <p:nvPr/>
        </p:nvSpPr>
        <p:spPr>
          <a:xfrm>
            <a:off x="2176675" y="3597300"/>
            <a:ext cx="4601400" cy="5697000"/>
          </a:xfrm>
          <a:prstGeom prst="rect">
            <a:avLst/>
          </a:prstGeom>
          <a:solidFill>
            <a:srgbClr val="DBFE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2f867054744_3_62"/>
          <p:cNvSpPr/>
          <p:nvPr/>
        </p:nvSpPr>
        <p:spPr>
          <a:xfrm>
            <a:off x="6910972" y="3597300"/>
            <a:ext cx="4601400" cy="5697000"/>
          </a:xfrm>
          <a:prstGeom prst="rect">
            <a:avLst/>
          </a:prstGeom>
          <a:solidFill>
            <a:srgbClr val="DBFE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f867054744_3_62"/>
          <p:cNvSpPr txBox="1"/>
          <p:nvPr/>
        </p:nvSpPr>
        <p:spPr>
          <a:xfrm>
            <a:off x="6970813" y="4356201"/>
            <a:ext cx="4601400" cy="4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웹 스크래핑 (작품, 배우, 배역 정보)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DB 구축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통계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메인 등록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작품 / 배역/ 배우 / 스타일 / 아이템 등록 및 편집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주문 관리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배송 상태, 주문 상세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공지 CRUD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다국어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프로모션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쿠폰 발급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팝업 관리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광고 알림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상품 리뷰 목록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g2f867054744_3_62"/>
          <p:cNvSpPr txBox="1"/>
          <p:nvPr/>
        </p:nvSpPr>
        <p:spPr>
          <a:xfrm>
            <a:off x="2298597" y="3780282"/>
            <a:ext cx="34536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상품 관리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상품 CRUD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상품 목록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커뮤니티 관리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장바구니 연결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리뷰 CRUD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작성 / 수정</a:t>
            </a: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다국어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페이징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· 이미지 업로드 처리</a:t>
            </a:r>
            <a:endParaRPr sz="16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2" name="Google Shape;262;g2f867054744_3_62"/>
          <p:cNvPicPr preferRelativeResize="0"/>
          <p:nvPr/>
        </p:nvPicPr>
        <p:blipFill rotWithShape="1">
          <a:blip r:embed="rId4">
            <a:alphaModFix/>
          </a:blip>
          <a:srcRect l="21321" t="40564" r="59908"/>
          <a:stretch/>
        </p:blipFill>
        <p:spPr>
          <a:xfrm>
            <a:off x="10200451" y="6218320"/>
            <a:ext cx="1124788" cy="212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f867054744_3_62"/>
          <p:cNvPicPr preferRelativeResize="0"/>
          <p:nvPr/>
        </p:nvPicPr>
        <p:blipFill rotWithShape="1">
          <a:blip r:embed="rId4">
            <a:alphaModFix/>
          </a:blip>
          <a:srcRect t="49405" r="77085"/>
          <a:stretch/>
        </p:blipFill>
        <p:spPr>
          <a:xfrm>
            <a:off x="5376742" y="6606653"/>
            <a:ext cx="1373155" cy="181154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f867054744_3_62"/>
          <p:cNvSpPr txBox="1"/>
          <p:nvPr/>
        </p:nvSpPr>
        <p:spPr>
          <a:xfrm>
            <a:off x="5448402" y="8143764"/>
            <a:ext cx="1158602" cy="69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1">
                <a:solidFill>
                  <a:srgbClr val="CC4125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800" b="1" i="0" u="none" strike="noStrike" cap="none">
              <a:solidFill>
                <a:srgbClr val="CC4125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268" name="Google Shape;268;g2f867054744_3_62"/>
          <p:cNvSpPr txBox="1"/>
          <p:nvPr/>
        </p:nvSpPr>
        <p:spPr>
          <a:xfrm>
            <a:off x="10176196" y="8143764"/>
            <a:ext cx="1158602" cy="69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1">
                <a:solidFill>
                  <a:srgbClr val="93C47D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800" b="1" i="0" u="none" strike="noStrike" cap="none">
              <a:solidFill>
                <a:srgbClr val="93C47D"/>
              </a:solidFill>
              <a:latin typeface="Diphylleia"/>
              <a:ea typeface="Diphylleia"/>
              <a:cs typeface="Diphylleia"/>
              <a:sym typeface="Diphylleia"/>
            </a:endParaRPr>
          </a:p>
        </p:txBody>
      </p:sp>
      <p:sp>
        <p:nvSpPr>
          <p:cNvPr id="272" name="Google Shape;272;g2f867054744_3_62"/>
          <p:cNvSpPr txBox="1"/>
          <p:nvPr/>
        </p:nvSpPr>
        <p:spPr>
          <a:xfrm>
            <a:off x="864700" y="734575"/>
            <a:ext cx="71448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Members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71D1C"/>
                </a:solidFill>
                <a:latin typeface="Song Myung"/>
                <a:ea typeface="Song Myung"/>
                <a:cs typeface="Song Myung"/>
                <a:sym typeface="Song Myung"/>
              </a:rPr>
              <a:t>and Roles</a:t>
            </a:r>
            <a:endParaRPr sz="8799">
              <a:solidFill>
                <a:srgbClr val="171D1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737</Words>
  <Application>Microsoft Office PowerPoint</Application>
  <PresentationFormat>사용자 지정</PresentationFormat>
  <Paragraphs>314</Paragraphs>
  <Slides>35</Slides>
  <Notes>35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cp:lastModifiedBy>acorn</cp:lastModifiedBy>
  <cp:revision>3</cp:revision>
  <dcterms:created xsi:type="dcterms:W3CDTF">2006-08-16T00:00:00Z</dcterms:created>
  <dcterms:modified xsi:type="dcterms:W3CDTF">2024-12-03T03:37:29Z</dcterms:modified>
</cp:coreProperties>
</file>